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27"/>
  </p:sldMasterIdLst>
  <p:notesMasterIdLst>
    <p:notesMasterId r:id="rId42"/>
  </p:notesMasterIdLst>
  <p:handoutMasterIdLst>
    <p:handoutMasterId r:id="rId43"/>
  </p:handoutMasterIdLst>
  <p:sldIdLst>
    <p:sldId id="269" r:id="rId28"/>
    <p:sldId id="258" r:id="rId29"/>
    <p:sldId id="271" r:id="rId30"/>
    <p:sldId id="268" r:id="rId31"/>
    <p:sldId id="270" r:id="rId32"/>
    <p:sldId id="267" r:id="rId33"/>
    <p:sldId id="259" r:id="rId34"/>
    <p:sldId id="260" r:id="rId35"/>
    <p:sldId id="261" r:id="rId36"/>
    <p:sldId id="263" r:id="rId37"/>
    <p:sldId id="262" r:id="rId38"/>
    <p:sldId id="264" r:id="rId39"/>
    <p:sldId id="265" r:id="rId40"/>
    <p:sldId id="266" r:id="rId4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05" autoAdjust="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6028-E995-432E-9929-0407DD4CA76F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A7B6-E236-431A-AEB8-4750E6FDD846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69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408E-6B36-498A-949D-1BD13C57A73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B39B-22D8-49A3-A9CD-A7624F245E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1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968649"/>
            <a:ext cx="9144000" cy="1161825"/>
          </a:xfrm>
        </p:spPr>
        <p:txBody>
          <a:bodyPr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311582"/>
            <a:ext cx="9144000" cy="819354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88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_en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0000" y="1800000"/>
            <a:ext cx="9720000" cy="414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3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60000" y="1800000"/>
            <a:ext cx="4759800" cy="414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00000"/>
            <a:ext cx="4807800" cy="414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/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33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underrubrik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79863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/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60475" y="1639614"/>
            <a:ext cx="9720263" cy="7146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6663587" y="2554014"/>
            <a:ext cx="4316413" cy="343890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1260000" y="2554014"/>
            <a:ext cx="5256149" cy="3438525"/>
          </a:xfrm>
        </p:spPr>
        <p:txBody>
          <a:bodyPr/>
          <a:lstStyle>
            <a:lvl1pPr>
              <a:defRPr sz="2000"/>
            </a:lvl1pPr>
            <a:lvl2pPr marL="685800" indent="-228600">
              <a:buFont typeface="Courier New" panose="02070309020205020404" pitchFamily="49" charset="0"/>
              <a:buChar char="­"/>
              <a:defRPr sz="1600"/>
            </a:lvl2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22978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 smtClean="0"/>
              <a:t>ÅÅÅÅ-MM-DD</a:t>
            </a: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8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4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76000" y="563563"/>
            <a:ext cx="8640000" cy="51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0" name="Rubrik 39"/>
          <p:cNvSpPr>
            <a:spLocks noGrp="1"/>
          </p:cNvSpPr>
          <p:nvPr>
            <p:ph type="title"/>
          </p:nvPr>
        </p:nvSpPr>
        <p:spPr>
          <a:xfrm>
            <a:off x="1776000" y="416420"/>
            <a:ext cx="8640000" cy="1475443"/>
          </a:xfrm>
        </p:spPr>
        <p:txBody>
          <a:bodyPr wrap="none" tIns="18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60000" y="1800000"/>
            <a:ext cx="972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12000" y="635760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cap="all" smtClean="0"/>
              <a:t>INFOGA SIDFOT   (PROJEKTNAMN, AVSÄNDARE, ÄMNE ...)</a:t>
            </a:r>
            <a:endParaRPr lang="sv-SE" cap="all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87604" y="6356350"/>
            <a:ext cx="566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/>
          <p:cNvCxnSpPr/>
          <p:nvPr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datum 3"/>
          <p:cNvSpPr txBox="1">
            <a:spLocks/>
          </p:cNvSpPr>
          <p:nvPr/>
        </p:nvSpPr>
        <p:spPr>
          <a:xfrm>
            <a:off x="2333625" y="6380162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14" name="Rak 13"/>
          <p:cNvCxnSpPr/>
          <p:nvPr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6228000"/>
            <a:ext cx="1512000" cy="360000"/>
          </a:xfrm>
          <a:prstGeom prst="rect">
            <a:avLst/>
          </a:prstGeom>
        </p:spPr>
      </p:pic>
      <p:sp>
        <p:nvSpPr>
          <p:cNvPr id="13" name="Platshållare för datum 3"/>
          <p:cNvSpPr txBox="1">
            <a:spLocks/>
          </p:cNvSpPr>
          <p:nvPr userDrawn="1"/>
        </p:nvSpPr>
        <p:spPr>
          <a:xfrm>
            <a:off x="2333625" y="6380162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6228000"/>
            <a:ext cx="1512000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180000"/>
            <a:ext cx="809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1" r:id="rId2"/>
    <p:sldLayoutId id="2147483742" r:id="rId3"/>
    <p:sldLayoutId id="2147483746" r:id="rId4"/>
    <p:sldLayoutId id="2147483743" r:id="rId5"/>
    <p:sldLayoutId id="2147483744" r:id="rId6"/>
    <p:sldLayoutId id="214748374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kogsstyrelsen.se/skogligagrundda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kogsstyrelsen.se/brandkarta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ogsdataportalen.skogsstyrelsen.se/Skogsdataportal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ogsdataportalen.skogsstyrelsen.se/Skogsdataportal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gis.com/home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pi.skogsstyrelsen.se/OpenDataApiRe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ogskartan.skogsstyrelsen.se/skogensparlo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oppnadata@skogsstyrelsen.se" TargetMode="External"/><Relationship Id="rId3" Type="http://schemas.openxmlformats.org/officeDocument/2006/relationships/hyperlink" Target="http://www.skogsstyrelsen.se/skogensparlor" TargetMode="External"/><Relationship Id="rId7" Type="http://schemas.openxmlformats.org/officeDocument/2006/relationships/hyperlink" Target="http://www.arcgis.com/home/search.html?q=skogsstyrelsen&amp;t=content&amp;focus=layers&amp;start=1" TargetMode="External"/><Relationship Id="rId2" Type="http://schemas.openxmlformats.org/officeDocument/2006/relationships/hyperlink" Target="http://www.skogsstyrelsen.se/minasid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skogsstyrelsen.se/OpenDataApiReg/" TargetMode="External"/><Relationship Id="rId5" Type="http://schemas.openxmlformats.org/officeDocument/2006/relationships/hyperlink" Target="http://www.skogsstyrelsen.se/skogsdataportalen" TargetMode="External"/><Relationship Id="rId4" Type="http://schemas.openxmlformats.org/officeDocument/2006/relationships/hyperlink" Target="http://www.skogsstyrelsen.se/skogligagrund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gsstyrelsen.se/minasid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gsstyrelsen.se/minasido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gsstyrelsen.se/skogensparl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5860" y="1051825"/>
            <a:ext cx="9720000" cy="1080000"/>
          </a:xfrm>
        </p:spPr>
        <p:txBody>
          <a:bodyPr/>
          <a:lstStyle/>
          <a:p>
            <a:pPr algn="ctr"/>
            <a:r>
              <a:rPr lang="sv-SE" dirty="0" smtClean="0"/>
              <a:t>Utveckling av Skogsstyrelsens e-tjänster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5860" y="2459028"/>
            <a:ext cx="9720000" cy="149513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RIU-konferensen 9-10 november 2016</a:t>
            </a:r>
          </a:p>
          <a:p>
            <a:pPr marL="0" indent="0" algn="ctr">
              <a:buNone/>
            </a:pPr>
            <a:r>
              <a:rPr lang="sv-SE" dirty="0" smtClean="0"/>
              <a:t>Agneta Jonsson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r>
              <a:rPr lang="sv-SE" dirty="0" smtClean="0"/>
              <a:t>Skogliga grunddata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1"/>
            <a:ext cx="584266" cy="2381144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1"/>
            <a:ext cx="584266" cy="2381144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1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84266" cy="237182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1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7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1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1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4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8"/>
            <a:ext cx="576064" cy="240550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8"/>
            <a:ext cx="584266" cy="2381144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7"/>
            <a:ext cx="584266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9" y="911714"/>
            <a:ext cx="51989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Webbapplikation öppen för 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Speciellt anpassad för Skogliga Grunddata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Visar skogliga grunddata från laserdata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speciella funktioner kopplade till skogliga grunddata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även hänsynsdata och avverkningsärenden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data från Naturvårdsverket och Riksantikvarieämbetet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 smtClean="0">
                <a:latin typeface="Calibri" panose="020F0502020204030204" pitchFamily="34" charset="0"/>
                <a:hlinkClick r:id="rId2"/>
              </a:rPr>
              <a:t>www.skogsstyrelsen.se/skogligagrunddata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22" name="Platshållare för innehåll 6"/>
          <p:cNvPicPr>
            <a:picLocks noChangeAspect="1"/>
          </p:cNvPicPr>
          <p:nvPr/>
        </p:nvPicPr>
        <p:blipFill rotWithShape="1">
          <a:blip r:embed="rId3"/>
          <a:srcRect l="15944" t="7455"/>
          <a:stretch/>
        </p:blipFill>
        <p:spPr>
          <a:xfrm>
            <a:off x="1019455" y="680814"/>
            <a:ext cx="4150483" cy="24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r>
              <a:rPr lang="sv-SE" dirty="0" smtClean="0"/>
              <a:t>Brandkartan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71203" cy="233278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6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0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3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8"/>
            <a:ext cx="576064" cy="236631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7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6"/>
            <a:ext cx="571203" cy="23419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8" y="911714"/>
            <a:ext cx="5289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Webbapplikation öppen för 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Speciellt anpassad för brandområdet i </a:t>
            </a:r>
            <a:r>
              <a:rPr lang="sv-SE" sz="1400" dirty="0" err="1">
                <a:latin typeface="Calibri" panose="020F0502020204030204" pitchFamily="34" charset="0"/>
              </a:rPr>
              <a:t>Västmland</a:t>
            </a:r>
            <a:endParaRPr lang="sv-SE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hänsynsdata och avverkningsärenden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data från Naturvårdsverket och Riksantikvarieämbetet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även fastighetsgränser från Lantmäteriet.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flera olika speciella bakgrundskartor relaterade till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</a:rPr>
              <a:t>branden, t ex </a:t>
            </a:r>
            <a:r>
              <a:rPr lang="sv-SE" sz="1400" dirty="0" err="1">
                <a:latin typeface="Calibri" panose="020F0502020204030204" pitchFamily="34" charset="0"/>
              </a:rPr>
              <a:t>ortofoto</a:t>
            </a:r>
            <a:r>
              <a:rPr lang="sv-SE" sz="1400" dirty="0">
                <a:latin typeface="Calibri" panose="020F0502020204030204" pitchFamily="34" charset="0"/>
              </a:rPr>
              <a:t> före och efter brand, markfuktighetskarta…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 smtClean="0">
                <a:latin typeface="Calibri" panose="020F0502020204030204" pitchFamily="34" charset="0"/>
                <a:hlinkClick r:id="rId2"/>
              </a:rPr>
              <a:t>www.skogsstyrelsen.se/brandkartan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048" y="826856"/>
            <a:ext cx="3343275" cy="16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10" y="820863"/>
            <a:ext cx="3458066" cy="185085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r>
              <a:rPr lang="sv-SE" dirty="0" smtClean="0"/>
              <a:t>Skogsdataportal - nedladdning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32015" cy="234579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7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1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4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8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8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7"/>
            <a:ext cx="532015" cy="23550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9" y="911714"/>
            <a:ext cx="4995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ladda ner </a:t>
            </a:r>
            <a:r>
              <a:rPr lang="sv-SE" sz="1400" dirty="0" err="1">
                <a:latin typeface="Calibri" panose="020F0502020204030204" pitchFamily="34" charset="0"/>
              </a:rPr>
              <a:t>shapefiler</a:t>
            </a:r>
            <a:r>
              <a:rPr lang="sv-SE" sz="1400" dirty="0">
                <a:latin typeface="Calibri" panose="020F0502020204030204" pitchFamily="34" charset="0"/>
              </a:rPr>
              <a:t> för användning i 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</a:rPr>
              <a:t>eget GIS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>
                <a:latin typeface="Calibri" panose="020F0502020204030204" pitchFamily="34" charset="0"/>
              </a:rPr>
              <a:t>Zip-filer</a:t>
            </a:r>
            <a:r>
              <a:rPr lang="sv-SE" sz="1400" dirty="0">
                <a:latin typeface="Calibri" panose="020F0502020204030204" pitchFamily="34" charset="0"/>
              </a:rPr>
              <a:t> med data för hela landet eller för ett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ladda ner Skogliga grunddata för användning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</a:rPr>
              <a:t>i eget GIS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sv-SE" sz="1400" dirty="0" smtClean="0">
                <a:latin typeface="Calibri" panose="020F0502020204030204" pitchFamily="34" charset="0"/>
                <a:hlinkClick r:id="rId3"/>
              </a:rPr>
              <a:t>skogsdataportalen.skogsstyrelsen.se/Skogsdataportalen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10" y="820863"/>
            <a:ext cx="3458066" cy="185085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35782" y="116632"/>
            <a:ext cx="9344110" cy="64017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Skogsdataportal – </a:t>
            </a:r>
            <a:r>
              <a:rPr lang="sv-SE" dirty="0" err="1" smtClean="0"/>
              <a:t>Shape</a:t>
            </a:r>
            <a:r>
              <a:rPr lang="sv-SE" dirty="0" smtClean="0"/>
              <a:t>, WMS och ArcGIS REST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1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1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1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32015" cy="237182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1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7"/>
            <a:ext cx="532015" cy="2381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1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36125" y="3635948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4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8"/>
            <a:ext cx="532015" cy="2381144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8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7"/>
            <a:ext cx="532015" cy="23811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9" y="911715"/>
            <a:ext cx="4995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lägga till WMS-karttjänst och köra direkt från 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sv-SE" sz="1400" dirty="0" smtClean="0">
                <a:latin typeface="Calibri" panose="020F0502020204030204" pitchFamily="34" charset="0"/>
                <a:hlinkClick r:id="rId3"/>
              </a:rPr>
              <a:t>skogsdataportalen.skogsstyrelsen.se/Skogsdataportalen</a:t>
            </a:r>
            <a:endParaRPr lang="sv-SE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Hittas även på </a:t>
            </a:r>
            <a:r>
              <a:rPr lang="sv-SE" sz="1400" dirty="0">
                <a:latin typeface="Calibri" panose="020F0502020204030204" pitchFamily="34" charset="0"/>
                <a:hlinkClick r:id="rId4"/>
              </a:rPr>
              <a:t>https://</a:t>
            </a:r>
            <a:r>
              <a:rPr lang="sv-SE" sz="1400" dirty="0" smtClean="0">
                <a:latin typeface="Calibri" panose="020F0502020204030204" pitchFamily="34" charset="0"/>
                <a:hlinkClick r:id="rId4"/>
              </a:rPr>
              <a:t>www.arcgis.com/home/index.html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pPr algn="ctr"/>
            <a:r>
              <a:rPr lang="sv-SE" dirty="0" smtClean="0"/>
              <a:t>Öppet API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Utförd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32015" cy="239784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7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Storskogsbruk</a:t>
            </a:r>
            <a:r>
              <a:rPr lang="sv-SE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1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4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8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Skogliga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8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7"/>
            <a:ext cx="532015" cy="24072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9" y="911715"/>
            <a:ext cx="4995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Öppet gränssnitt för programmering mot SKS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anropa SKS data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bygga specialsydda funktioner att använda i företags GIS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bygga </a:t>
            </a:r>
            <a:r>
              <a:rPr lang="sv-SE" sz="1400" dirty="0" err="1">
                <a:latin typeface="Calibri" panose="020F0502020204030204" pitchFamily="34" charset="0"/>
              </a:rPr>
              <a:t>appar</a:t>
            </a:r>
            <a:r>
              <a:rPr lang="sv-SE" sz="1400" dirty="0">
                <a:latin typeface="Calibri" panose="020F0502020204030204" pitchFamily="34" charset="0"/>
              </a:rPr>
              <a:t> för företag eller allmänhet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>
                <a:latin typeface="Calibri" panose="020F0502020204030204" pitchFamily="34" charset="0"/>
                <a:hlinkClick r:id="rId2"/>
              </a:rPr>
              <a:t>http://api.skogsstyrelsen.se/OpenDataApiReg</a:t>
            </a:r>
            <a:r>
              <a:rPr lang="sv-SE" sz="1400" dirty="0" smtClean="0">
                <a:latin typeface="Calibri" panose="020F0502020204030204" pitchFamily="34" charset="0"/>
                <a:hlinkClick r:id="rId2"/>
              </a:rPr>
              <a:t>/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25" y="436720"/>
            <a:ext cx="2433638" cy="27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med rundade hörn 43"/>
          <p:cNvSpPr/>
          <p:nvPr/>
        </p:nvSpPr>
        <p:spPr bwMode="auto">
          <a:xfrm>
            <a:off x="1531157" y="1955862"/>
            <a:ext cx="9077344" cy="101547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ktangel med rundade hörn 42"/>
          <p:cNvSpPr/>
          <p:nvPr/>
        </p:nvSpPr>
        <p:spPr bwMode="auto">
          <a:xfrm>
            <a:off x="1617478" y="997374"/>
            <a:ext cx="8991023" cy="71442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821662"/>
          </a:xfrm>
        </p:spPr>
        <p:txBody>
          <a:bodyPr/>
          <a:lstStyle/>
          <a:p>
            <a:pPr algn="ctr"/>
            <a:r>
              <a:rPr lang="sv-SE" dirty="0" smtClean="0"/>
              <a:t>SKS </a:t>
            </a:r>
            <a:r>
              <a:rPr lang="sv-SE" dirty="0" err="1" smtClean="0"/>
              <a:t>geodata</a:t>
            </a:r>
            <a:r>
              <a:rPr lang="sv-SE" dirty="0" smtClean="0"/>
              <a:t> och kanaler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80290" cy="2387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6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0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3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7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7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6"/>
            <a:ext cx="580290" cy="23970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766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ktangel med rundade hörn 20"/>
          <p:cNvSpPr/>
          <p:nvPr/>
        </p:nvSpPr>
        <p:spPr>
          <a:xfrm>
            <a:off x="3881555" y="2281302"/>
            <a:ext cx="1021680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Skogens Pärlor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22" name="Rektangel med rundade hörn 21"/>
          <p:cNvSpPr/>
          <p:nvPr/>
        </p:nvSpPr>
        <p:spPr>
          <a:xfrm>
            <a:off x="1611078" y="2272440"/>
            <a:ext cx="2139326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Mina </a:t>
            </a:r>
            <a:r>
              <a:rPr lang="sv-SE" sz="1400" dirty="0" smtClean="0">
                <a:latin typeface="Calibri" panose="020F0502020204030204" pitchFamily="34" charset="0"/>
              </a:rPr>
              <a:t>Sidor</a:t>
            </a:r>
          </a:p>
          <a:p>
            <a:pPr algn="ctr"/>
            <a:r>
              <a:rPr lang="sv-SE" sz="1100" dirty="0" smtClean="0">
                <a:latin typeface="Calibri" panose="020F0502020204030204" pitchFamily="34" charset="0"/>
              </a:rPr>
              <a:t>Kartan, </a:t>
            </a:r>
            <a:r>
              <a:rPr lang="sv-SE" sz="1100" dirty="0" err="1" smtClean="0">
                <a:latin typeface="Calibri" panose="020F0502020204030204" pitchFamily="34" charset="0"/>
              </a:rPr>
              <a:t>Webbapp</a:t>
            </a:r>
            <a:r>
              <a:rPr lang="sv-SE" sz="1100" dirty="0" smtClean="0">
                <a:latin typeface="Calibri" panose="020F0502020204030204" pitchFamily="34" charset="0"/>
              </a:rPr>
              <a:t>, Grönt Kuvert</a:t>
            </a:r>
            <a:endParaRPr lang="sv-SE" sz="1100" dirty="0">
              <a:latin typeface="Calibri" panose="020F0502020204030204" pitchFamily="34" charset="0"/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5008981" y="2281302"/>
            <a:ext cx="1021680" cy="597073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Brand kartan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25" name="Rektangel med rundade hörn 24"/>
          <p:cNvSpPr/>
          <p:nvPr/>
        </p:nvSpPr>
        <p:spPr>
          <a:xfrm>
            <a:off x="9521611" y="2281302"/>
            <a:ext cx="1021680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API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8394185" y="2272440"/>
            <a:ext cx="1021680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WMS karttjänst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7266759" y="2272441"/>
            <a:ext cx="1021680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Skogsdata portal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</a:rPr>
              <a:t>nedladdning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6136407" y="2281302"/>
            <a:ext cx="1021680" cy="597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</a:rPr>
              <a:t>Skogliga grunddata</a:t>
            </a:r>
            <a:endParaRPr lang="sv-SE" dirty="0">
              <a:latin typeface="Calibri" panose="020F0502020204030204" pitchFamily="34" charset="0"/>
            </a:endParaRPr>
          </a:p>
        </p:txBody>
      </p:sp>
      <p:cxnSp>
        <p:nvCxnSpPr>
          <p:cNvPr id="30" name="Rak 29"/>
          <p:cNvCxnSpPr/>
          <p:nvPr/>
        </p:nvCxnSpPr>
        <p:spPr bwMode="auto">
          <a:xfrm>
            <a:off x="3856150" y="1322312"/>
            <a:ext cx="119" cy="1687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ruta 31"/>
          <p:cNvSpPr txBox="1"/>
          <p:nvPr/>
        </p:nvSpPr>
        <p:spPr>
          <a:xfrm>
            <a:off x="1833353" y="1324990"/>
            <a:ext cx="181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Calibri" panose="020F0502020204030204" pitchFamily="34" charset="0"/>
              </a:rPr>
              <a:t>Skogsägare inloggning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4900039" y="1322313"/>
            <a:ext cx="131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Calibri" panose="020F0502020204030204" pitchFamily="34" charset="0"/>
              </a:rPr>
              <a:t>Publika tittskåp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7639810" y="1317229"/>
            <a:ext cx="2312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Calibri" panose="020F0502020204030204" pitchFamily="34" charset="0"/>
              </a:rPr>
              <a:t>Företag med eget GIS system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531156" y="3233495"/>
            <a:ext cx="147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1630306" y="1922336"/>
            <a:ext cx="18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e-tjänster</a:t>
            </a:r>
          </a:p>
        </p:txBody>
      </p:sp>
      <p:cxnSp>
        <p:nvCxnSpPr>
          <p:cNvPr id="38" name="Rak 37"/>
          <p:cNvCxnSpPr/>
          <p:nvPr/>
        </p:nvCxnSpPr>
        <p:spPr bwMode="auto">
          <a:xfrm>
            <a:off x="7205852" y="1322312"/>
            <a:ext cx="0" cy="1678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ak 38"/>
          <p:cNvCxnSpPr/>
          <p:nvPr/>
        </p:nvCxnSpPr>
        <p:spPr bwMode="auto">
          <a:xfrm>
            <a:off x="1731018" y="1887126"/>
            <a:ext cx="88766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ruta 39"/>
          <p:cNvSpPr txBox="1"/>
          <p:nvPr/>
        </p:nvSpPr>
        <p:spPr>
          <a:xfrm>
            <a:off x="4525497" y="952354"/>
            <a:ext cx="2246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Skogsstyrelsens målgrupper</a:t>
            </a:r>
          </a:p>
        </p:txBody>
      </p:sp>
    </p:spTree>
    <p:extLst>
      <p:ext uri="{BB962C8B-B14F-4D97-AF65-F5344CB8AC3E}">
        <p14:creationId xmlns:p14="http://schemas.microsoft.com/office/powerpoint/2010/main" val="29842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3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15" y="651809"/>
            <a:ext cx="9908475" cy="536032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019190" y="5642799"/>
            <a:ext cx="85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hlinkClick r:id="rId3"/>
              </a:rPr>
              <a:t>https://</a:t>
            </a:r>
            <a:r>
              <a:rPr lang="sv-SE" dirty="0" smtClean="0">
                <a:hlinkClick r:id="rId3"/>
              </a:rPr>
              <a:t>skogskartan.skogsstyrelsen.se/skogensparlor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2215" y="1186049"/>
            <a:ext cx="9720000" cy="679836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Skogens Pärlor</a:t>
            </a:r>
            <a:endParaRPr lang="sv-SE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ruta 10"/>
          <p:cNvSpPr txBox="1"/>
          <p:nvPr/>
        </p:nvSpPr>
        <p:spPr>
          <a:xfrm rot="20280858">
            <a:off x="501041" y="1433635"/>
            <a:ext cx="259288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2400" dirty="0" smtClean="0"/>
              <a:t>Nu med arter från</a:t>
            </a:r>
          </a:p>
          <a:p>
            <a:r>
              <a:rPr lang="sv-SE" sz="2400" dirty="0" smtClean="0"/>
              <a:t>Artportalen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866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Webservices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4</a:t>
            </a:fld>
            <a:endParaRPr lang="sv-SE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056" y="2902379"/>
            <a:ext cx="7896225" cy="27432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71" y="759758"/>
            <a:ext cx="4595760" cy="282286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318054" y="1351005"/>
            <a:ext cx="3880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WMS - titta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REST – titta och analysera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Öppet API - analysera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062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Rasterfunktioner skogliga grunddata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947739"/>
              </p:ext>
            </p:extLst>
          </p:nvPr>
        </p:nvGraphicFramePr>
        <p:xfrm>
          <a:off x="1010654" y="1095630"/>
          <a:ext cx="9776950" cy="489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587"/>
                <a:gridCol w="2231906"/>
                <a:gridCol w="2335522"/>
                <a:gridCol w="1918935"/>
              </a:tblGrid>
              <a:tr h="661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cap="small" baseline="0" dirty="0" err="1">
                          <a:effectLst/>
                        </a:rPr>
                        <a:t>RasterFunction</a:t>
                      </a:r>
                      <a:endParaRPr lang="sv-SE" sz="32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cap="small" baseline="0" dirty="0" smtClean="0">
                          <a:effectLst/>
                        </a:rPr>
                        <a:t>Visualisering</a:t>
                      </a:r>
                      <a:endParaRPr lang="sv-SE" sz="32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cap="small" baseline="0" dirty="0" err="1" smtClean="0">
                          <a:effectLst/>
                        </a:rPr>
                        <a:t>Beräkning</a:t>
                      </a:r>
                      <a:r>
                        <a:rPr lang="en-GB" sz="1800" cap="small" baseline="0" dirty="0" smtClean="0">
                          <a:effectLst/>
                        </a:rPr>
                        <a:t> </a:t>
                      </a:r>
                      <a:r>
                        <a:rPr lang="en-GB" sz="1800" cap="small" baseline="0" dirty="0" err="1" smtClean="0">
                          <a:effectLst/>
                        </a:rPr>
                        <a:t>i</a:t>
                      </a:r>
                      <a:r>
                        <a:rPr lang="en-GB" sz="1800" cap="small" baseline="0" dirty="0" smtClean="0">
                          <a:effectLst/>
                        </a:rPr>
                        <a:t> </a:t>
                      </a:r>
                      <a:r>
                        <a:rPr lang="en-GB" sz="1800" cap="small" baseline="0" dirty="0" err="1" smtClean="0">
                          <a:effectLst/>
                        </a:rPr>
                        <a:t>bestånd</a:t>
                      </a:r>
                      <a:endParaRPr lang="sv-SE" sz="32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cap="small" baseline="0" dirty="0" smtClean="0">
                          <a:effectLst/>
                        </a:rPr>
                        <a:t>Värde i pixel</a:t>
                      </a:r>
                      <a:endParaRPr lang="sv-SE" sz="32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23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>
                          <a:effectLst/>
                        </a:rPr>
                        <a:t>Biomassa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1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Biomassa_gron</a:t>
                      </a:r>
                      <a:r>
                        <a:rPr lang="sv-SE" sz="1600" cap="small" baseline="0" dirty="0" smtClean="0">
                          <a:effectLst/>
                        </a:rPr>
                        <a:t>/gulröd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5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>
                          <a:effectLst/>
                        </a:rPr>
                        <a:t>DgvGy_Gy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90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Gallringsindex_XX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>
                          <a:effectLst/>
                        </a:rPr>
                        <a:t>Medelhöjd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Medelhöjd_gron</a:t>
                      </a:r>
                      <a:r>
                        <a:rPr lang="sv-SE" sz="1600" cap="small" baseline="0" dirty="0" smtClean="0">
                          <a:effectLst/>
                        </a:rPr>
                        <a:t>/gulröd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>
                          <a:effectLst/>
                        </a:rPr>
                        <a:t>Grundyta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Grundyta_gron</a:t>
                      </a:r>
                      <a:r>
                        <a:rPr lang="sv-SE" sz="1600" cap="small" baseline="0" dirty="0" smtClean="0">
                          <a:effectLst/>
                        </a:rPr>
                        <a:t>/gulröd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09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>
                          <a:effectLst/>
                        </a:rPr>
                        <a:t>HgvGy_Gy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>
                          <a:effectLst/>
                        </a:rPr>
                        <a:t>Medeldiameter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43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Medeldiameter_gron</a:t>
                      </a:r>
                      <a:r>
                        <a:rPr lang="sv-SE" sz="1600" cap="small" baseline="0" dirty="0" smtClean="0">
                          <a:effectLst/>
                        </a:rPr>
                        <a:t>/gulröd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30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>
                          <a:effectLst/>
                        </a:rPr>
                        <a:t>Volym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cap="small" baseline="0" dirty="0" err="1" smtClean="0">
                          <a:effectLst/>
                        </a:rPr>
                        <a:t>Volym_gron</a:t>
                      </a:r>
                      <a:r>
                        <a:rPr lang="sv-SE" sz="1600" cap="small" baseline="0" dirty="0" smtClean="0">
                          <a:effectLst/>
                        </a:rPr>
                        <a:t>/gulröd</a:t>
                      </a:r>
                      <a:endParaRPr lang="sv-SE" sz="2800" cap="small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X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 </a:t>
                      </a:r>
                      <a:endParaRPr lang="sv-S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</a:tbl>
          </a:graphicData>
        </a:graphic>
      </p:graphicFrame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4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Länkar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Mina Sidor</a:t>
            </a:r>
            <a:endParaRPr lang="sv-SE" dirty="0" smtClean="0"/>
          </a:p>
          <a:p>
            <a:r>
              <a:rPr lang="sv-SE" dirty="0" smtClean="0">
                <a:hlinkClick r:id="rId3"/>
              </a:rPr>
              <a:t>Skogens Pärlor</a:t>
            </a:r>
            <a:endParaRPr lang="sv-SE" dirty="0" smtClean="0"/>
          </a:p>
          <a:p>
            <a:r>
              <a:rPr lang="sv-SE" dirty="0" smtClean="0">
                <a:hlinkClick r:id="rId4"/>
              </a:rPr>
              <a:t>Skogliga grunddata</a:t>
            </a:r>
            <a:endParaRPr lang="sv-SE" dirty="0" smtClean="0"/>
          </a:p>
          <a:p>
            <a:r>
              <a:rPr lang="sv-SE" dirty="0" smtClean="0">
                <a:hlinkClick r:id="rId5"/>
              </a:rPr>
              <a:t>Skogsdataportalen</a:t>
            </a:r>
            <a:endParaRPr lang="sv-SE" dirty="0" smtClean="0"/>
          </a:p>
          <a:p>
            <a:r>
              <a:rPr lang="sv-SE" dirty="0" smtClean="0">
                <a:hlinkClick r:id="rId6"/>
              </a:rPr>
              <a:t>Öppet API</a:t>
            </a:r>
            <a:endParaRPr lang="sv-SE" dirty="0" smtClean="0"/>
          </a:p>
          <a:p>
            <a:r>
              <a:rPr lang="sv-SE" dirty="0" smtClean="0">
                <a:hlinkClick r:id="rId7"/>
              </a:rPr>
              <a:t>ArcGIS online </a:t>
            </a:r>
            <a:endParaRPr lang="sv-SE" dirty="0" smtClean="0"/>
          </a:p>
          <a:p>
            <a:r>
              <a:rPr lang="sv-SE" dirty="0" smtClean="0">
                <a:hlinkClick r:id="rId8"/>
              </a:rPr>
              <a:t>oppnadata@skogsstyrelsen.se</a:t>
            </a:r>
            <a:r>
              <a:rPr lang="sv-SE" dirty="0" smtClean="0"/>
              <a:t> 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6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r>
              <a:rPr lang="sv-SE" dirty="0" smtClean="0"/>
              <a:t>Mina sidor -  kartan och </a:t>
            </a:r>
            <a:r>
              <a:rPr lang="sv-SE" dirty="0" err="1" smtClean="0"/>
              <a:t>webbapp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1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71204" cy="232950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7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1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4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5" y="3635947"/>
            <a:ext cx="577293" cy="235661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8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7"/>
            <a:ext cx="571204" cy="23386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80" y="711473"/>
            <a:ext cx="3314700" cy="16097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418137" y="739995"/>
            <a:ext cx="519898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Webbapplikation för skogsägare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Inloggning och information över egna fastigheten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göra avverkningsanmälan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rita egna bestånd och planeringar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Utskrifter för att skicka till virkesköpare/entreprenörer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Möjlighet att delegera till ombud och titta tillsammans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Finns även som </a:t>
            </a:r>
            <a:r>
              <a:rPr lang="sv-SE" sz="1400" dirty="0" err="1">
                <a:latin typeface="Calibri" panose="020F0502020204030204" pitchFamily="34" charset="0"/>
              </a:rPr>
              <a:t>webbapp</a:t>
            </a:r>
            <a:r>
              <a:rPr lang="sv-SE" sz="1400" dirty="0">
                <a:latin typeface="Calibri" panose="020F0502020204030204" pitchFamily="34" charset="0"/>
              </a:rPr>
              <a:t> för telefon/platta (</a:t>
            </a:r>
            <a:r>
              <a:rPr lang="sv-SE" sz="1400" dirty="0" err="1">
                <a:latin typeface="Calibri" panose="020F0502020204030204" pitchFamily="34" charset="0"/>
              </a:rPr>
              <a:t>inkl</a:t>
            </a:r>
            <a:r>
              <a:rPr lang="sv-SE" sz="1400" dirty="0">
                <a:latin typeface="Calibri" panose="020F0502020204030204" pitchFamily="34" charset="0"/>
              </a:rPr>
              <a:t> stöd för off </a:t>
            </a:r>
            <a:r>
              <a:rPr lang="sv-SE" sz="1400" dirty="0" err="1">
                <a:latin typeface="Calibri" panose="020F0502020204030204" pitchFamily="34" charset="0"/>
              </a:rPr>
              <a:t>line</a:t>
            </a:r>
            <a:r>
              <a:rPr lang="sv-SE" sz="14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data från Naturvårdsverket och </a:t>
            </a:r>
            <a:r>
              <a:rPr lang="sv-SE" sz="1400" dirty="0" smtClean="0">
                <a:latin typeface="Calibri" panose="020F0502020204030204" pitchFamily="34" charset="0"/>
              </a:rPr>
              <a:t>Riksantikvarieämbetet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Calibri" panose="020F0502020204030204" pitchFamily="34" charset="0"/>
              </a:rPr>
              <a:t>Innehåller </a:t>
            </a:r>
            <a:r>
              <a:rPr lang="sv-SE" sz="1400" dirty="0" err="1" smtClean="0">
                <a:latin typeface="Calibri" panose="020F0502020204030204" pitchFamily="34" charset="0"/>
              </a:rPr>
              <a:t>artdata</a:t>
            </a:r>
            <a:r>
              <a:rPr lang="sv-SE" sz="1400" dirty="0" smtClean="0">
                <a:latin typeface="Calibri" panose="020F0502020204030204" pitchFamily="34" charset="0"/>
              </a:rPr>
              <a:t> från Artportalen</a:t>
            </a:r>
            <a:endParaRPr lang="sv-SE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</a:t>
            </a:r>
            <a:r>
              <a:rPr lang="sv-SE" sz="1400" dirty="0" err="1">
                <a:latin typeface="Calibri" panose="020F0502020204030204" pitchFamily="34" charset="0"/>
              </a:rPr>
              <a:t>ortofoto</a:t>
            </a:r>
            <a:r>
              <a:rPr lang="sv-SE" sz="1400" dirty="0">
                <a:latin typeface="Calibri" panose="020F0502020204030204" pitchFamily="34" charset="0"/>
              </a:rPr>
              <a:t> och höjddata från Lantmäteriet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 smtClean="0">
                <a:latin typeface="Calibri" panose="020F0502020204030204" pitchFamily="34" charset="0"/>
                <a:hlinkClick r:id="rId3"/>
              </a:rPr>
              <a:t>www.skogsstyrelsen.se/minasidor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56" y="1709370"/>
            <a:ext cx="2821781" cy="1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1791184" y="259711"/>
            <a:ext cx="1823085" cy="25831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4959" y="182378"/>
            <a:ext cx="4933944" cy="64017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Mina sidor - Grönt kuvert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920180" y="3665400"/>
            <a:ext cx="5584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1" y="3665400"/>
            <a:ext cx="611029" cy="2367763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3" y="3665400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5" y="3665399"/>
            <a:ext cx="611029" cy="235849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7" y="3665400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7" y="3660306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0" y="3665400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3" y="3665400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3" y="3655213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5" y="3635947"/>
            <a:ext cx="611029" cy="2367763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8" y="3653897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3" y="3653896"/>
            <a:ext cx="611029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420589" y="911715"/>
            <a:ext cx="5198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Sammanställning över fastighet som </a:t>
            </a:r>
            <a:r>
              <a:rPr lang="sv-SE" sz="1400" dirty="0" err="1">
                <a:latin typeface="Calibri" panose="020F0502020204030204" pitchFamily="34" charset="0"/>
              </a:rPr>
              <a:t>pdf</a:t>
            </a:r>
            <a:r>
              <a:rPr lang="sv-SE" sz="1400" dirty="0">
                <a:latin typeface="Calibri" panose="020F0502020204030204" pitchFamily="34" charset="0"/>
              </a:rPr>
              <a:t> dokument</a:t>
            </a:r>
            <a:br>
              <a:rPr lang="sv-SE" sz="1400" dirty="0">
                <a:latin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</a:rPr>
              <a:t>Siffror, kartor och beskrivningar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Inloggning och information över egna fastigheten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data från Naturvårdsverket och Riksantikvarieämbetet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bakgrundskartor från Lantmäteriet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 smtClean="0">
                <a:latin typeface="Calibri" panose="020F0502020204030204" pitchFamily="34" charset="0"/>
                <a:hlinkClick r:id="rId3"/>
              </a:rPr>
              <a:t>www.skogsstyrelsen.se/minasidor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2155518" y="316994"/>
            <a:ext cx="1825943" cy="256889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60000">
            <a:off x="2758982" y="180807"/>
            <a:ext cx="1820228" cy="2574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47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8213" y="116632"/>
            <a:ext cx="7772400" cy="640176"/>
          </a:xfrm>
        </p:spPr>
        <p:txBody>
          <a:bodyPr/>
          <a:lstStyle/>
          <a:p>
            <a:r>
              <a:rPr lang="sv-SE" dirty="0" smtClean="0"/>
              <a:t>Skogens Pärlor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smtClean="0"/>
          </a:p>
          <a:p>
            <a:endParaRPr lang="sv-SE" altLang="sv-SE" smtClean="0"/>
          </a:p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 dirty="0" smtClean="0"/>
          </a:p>
          <a:p>
            <a:endParaRPr lang="sv-SE" altLang="sv-SE" dirty="0" smtClean="0"/>
          </a:p>
          <a:p>
            <a:endParaRPr lang="sv-SE" altLang="sv-SE" dirty="0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1845301" y="3660306"/>
            <a:ext cx="588726" cy="2367763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Avverkningsanmälan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83842" y="3665400"/>
            <a:ext cx="588726" cy="2367763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Utförd avverkning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295544" y="3665400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Biotopskydd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007246" y="3665399"/>
            <a:ext cx="588726" cy="235849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Naturvårdsavtal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18948" y="3665400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Nyckelbiotop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5435208" y="3660306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</a:rPr>
              <a:t>Storskogsbruk Nyckelbiotop</a:t>
            </a: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6169191" y="3665400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Objekt Höga Naturvärden</a:t>
            </a: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903174" y="3665400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Sumpskog</a:t>
            </a:r>
          </a:p>
        </p:txBody>
      </p:sp>
      <p:sp>
        <p:nvSpPr>
          <p:cNvPr id="15" name="Rektangel med rundade hörn 14"/>
          <p:cNvSpPr/>
          <p:nvPr/>
        </p:nvSpPr>
        <p:spPr bwMode="auto">
          <a:xfrm>
            <a:off x="7619434" y="3655213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 och Historia</a:t>
            </a:r>
          </a:p>
        </p:txBody>
      </p:sp>
      <p:sp>
        <p:nvSpPr>
          <p:cNvPr id="16" name="Rektangel med rundade hörn 15"/>
          <p:cNvSpPr/>
          <p:nvPr/>
        </p:nvSpPr>
        <p:spPr bwMode="auto">
          <a:xfrm>
            <a:off x="8331136" y="3635947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Skogliga Grunddata</a:t>
            </a: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9042839" y="3653897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Satellitbilder</a:t>
            </a:r>
          </a:p>
        </p:txBody>
      </p:sp>
      <p:sp>
        <p:nvSpPr>
          <p:cNvPr id="18" name="Rektangel med rundade hörn 17"/>
          <p:cNvSpPr/>
          <p:nvPr/>
        </p:nvSpPr>
        <p:spPr bwMode="auto">
          <a:xfrm>
            <a:off x="9748454" y="3653896"/>
            <a:ext cx="588726" cy="23677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Andra myndigheters data</a:t>
            </a:r>
          </a:p>
        </p:txBody>
      </p:sp>
      <p:cxnSp>
        <p:nvCxnSpPr>
          <p:cNvPr id="20" name="Rak 19"/>
          <p:cNvCxnSpPr/>
          <p:nvPr/>
        </p:nvCxnSpPr>
        <p:spPr bwMode="auto">
          <a:xfrm>
            <a:off x="1735781" y="3212976"/>
            <a:ext cx="88120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ruta 34"/>
          <p:cNvSpPr txBox="1"/>
          <p:nvPr/>
        </p:nvSpPr>
        <p:spPr>
          <a:xfrm>
            <a:off x="1531157" y="3233495"/>
            <a:ext cx="146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Skogsstyrelsens data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80" y="711473"/>
            <a:ext cx="3314700" cy="16097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420589" y="911715"/>
            <a:ext cx="5198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Webbapplikation öppen för 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Titta på olika hänsynsdata från SKS och andra myndigheter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Finns även som </a:t>
            </a:r>
            <a:r>
              <a:rPr lang="sv-SE" sz="1400" dirty="0" err="1">
                <a:latin typeface="Calibri" panose="020F0502020204030204" pitchFamily="34" charset="0"/>
              </a:rPr>
              <a:t>webbapp</a:t>
            </a:r>
            <a:r>
              <a:rPr lang="sv-SE" sz="1400" dirty="0">
                <a:latin typeface="Calibri" panose="020F0502020204030204" pitchFamily="34" charset="0"/>
              </a:rPr>
              <a:t> för telefon/platta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Innehåller data från Naturvårdsverket och </a:t>
            </a:r>
            <a:r>
              <a:rPr lang="sv-SE" sz="1400" dirty="0" smtClean="0">
                <a:latin typeface="Calibri" panose="020F0502020204030204" pitchFamily="34" charset="0"/>
              </a:rPr>
              <a:t>Riksantikvarieämbetet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Calibri" panose="020F0502020204030204" pitchFamily="34" charset="0"/>
              </a:rPr>
              <a:t>Innehåller </a:t>
            </a:r>
            <a:r>
              <a:rPr lang="sv-SE" sz="1400" dirty="0" err="1" smtClean="0">
                <a:latin typeface="Calibri" panose="020F0502020204030204" pitchFamily="34" charset="0"/>
              </a:rPr>
              <a:t>artdata</a:t>
            </a:r>
            <a:r>
              <a:rPr lang="sv-SE" sz="1400" dirty="0" smtClean="0">
                <a:latin typeface="Calibri" panose="020F0502020204030204" pitchFamily="34" charset="0"/>
              </a:rPr>
              <a:t> från Artportalen</a:t>
            </a:r>
            <a:endParaRPr lang="sv-SE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Läs mer på </a:t>
            </a:r>
            <a:r>
              <a:rPr lang="sv-SE" sz="1400" dirty="0" smtClean="0">
                <a:latin typeface="Calibri" panose="020F0502020204030204" pitchFamily="34" charset="0"/>
                <a:hlinkClick r:id="rId3"/>
              </a:rPr>
              <a:t>www.skogsstyrelsen.se/skogensparlor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endParaRPr lang="sv-SE" sz="1400" dirty="0">
              <a:latin typeface="Calibri" panose="020F0502020204030204" pitchFamily="34" charset="0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56" y="1709370"/>
            <a:ext cx="2821781" cy="1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gsstyrelsen vit">
  <a:themeElements>
    <a:clrScheme name="Skogsstyrelsen 1506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A242"/>
      </a:accent1>
      <a:accent2>
        <a:srgbClr val="B6CE85"/>
      </a:accent2>
      <a:accent3>
        <a:srgbClr val="8D2927"/>
      </a:accent3>
      <a:accent4>
        <a:srgbClr val="C77922"/>
      </a:accent4>
      <a:accent5>
        <a:srgbClr val="3F777E"/>
      </a:accent5>
      <a:accent6>
        <a:srgbClr val="D0C7B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KS - vit bakgrund.potx" id="{E14F9B54-E865-457F-B751-955A399972E2}" vid="{F97A5CA7-F49F-4785-8B91-42C431D96D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CAB15CD-D0DA-465C-9BAE-9147242EE54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660BD89-2CA1-4522-AC46-D89A612075B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937DAFC-2766-40A1-A371-EEDF67A81B0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CB0DBC6-C734-44E0-9341-CF44E76F76A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611F0FE-3490-41FE-A927-CB8A2135174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6259887-EA64-4471-B724-173BD34C556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5B6E01E-D7C0-4E62-AFA6-DAB77C5AECD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34F25CF-D8DF-451A-96E3-7399D5553B7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6C1B440-4AAA-4BE6-8BB1-0F8E8C0B675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4DAA560-F22F-41A4-A34E-B2B5C40969A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3C16915-A196-4165-B332-F8675442080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C0B0C93-EA93-4E28-910C-2F6C97842E3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1709910-0D52-47C7-9F37-282A61F1388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6427FA1-5A2D-4460-A625-2EF0567BF3B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4F049AC-F257-4884-86B3-ED7902C98DE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3B047F3-8D4C-4D1F-8289-76EEC4BFEC5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C37CD9C-122B-4A79-B921-BA58F90880B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E08B2C5-678F-4077-9F96-4EC0EB70CBF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ABEF93E-9E8B-439D-B9CE-F13A63D5684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0247FD-4536-479A-B781-41D14A7FFD2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5915D69-3C18-46CA-850E-5809AB61DC1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5257867-F928-4937-B10D-319B0C1A108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E1DA21F-34C1-4B98-A5F7-431950094A2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39DA119-EF02-428A-ABC7-A9C7B7F78C6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B22AB7C-947B-42CC-9A4F-BC0EE247444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76B1DB8-665A-4898-B8D6-0EC8EF6EAF6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SKS - vit bakgrund</Template>
  <TotalTime>1249</TotalTime>
  <Words>601</Words>
  <Application>Microsoft Office PowerPoint</Application>
  <PresentationFormat>Widescreen</PresentationFormat>
  <Paragraphs>287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Skogsstyrelsen vit</vt:lpstr>
      <vt:lpstr>Utveckling av Skogsstyrelsens e-tjänster</vt:lpstr>
      <vt:lpstr>SKS geodata och kanaler</vt:lpstr>
      <vt:lpstr>Skogens Pärlor</vt:lpstr>
      <vt:lpstr>Webservices</vt:lpstr>
      <vt:lpstr>Rasterfunktioner skogliga grunddata</vt:lpstr>
      <vt:lpstr>Länkar</vt:lpstr>
      <vt:lpstr>Mina sidor -  kartan och webbapp</vt:lpstr>
      <vt:lpstr>Mina sidor - Grönt kuvert</vt:lpstr>
      <vt:lpstr>Skogens Pärlor</vt:lpstr>
      <vt:lpstr>Skogliga grunddata</vt:lpstr>
      <vt:lpstr>Brandkartan</vt:lpstr>
      <vt:lpstr>Skogsdataportal - nedladdning</vt:lpstr>
      <vt:lpstr>Skogsdataportal – Shape, WMS och ArcGIS REST</vt:lpstr>
      <vt:lpstr>Öppet API</vt:lpstr>
    </vt:vector>
  </TitlesOfParts>
  <Company>Skogsstyrelsen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Nyman Pär    Enheten för geografisk information</dc:creator>
  <cp:lastModifiedBy>Staland Fredrik</cp:lastModifiedBy>
  <cp:revision>36</cp:revision>
  <cp:lastPrinted>2016-10-17T10:05:50Z</cp:lastPrinted>
  <dcterms:created xsi:type="dcterms:W3CDTF">2016-03-08T09:12:04Z</dcterms:created>
  <dcterms:modified xsi:type="dcterms:W3CDTF">2016-11-07T12:53:58Z</dcterms:modified>
</cp:coreProperties>
</file>