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82" r:id="rId3"/>
    <p:sldId id="283" r:id="rId4"/>
    <p:sldId id="284" r:id="rId5"/>
    <p:sldId id="281" r:id="rId6"/>
    <p:sldId id="285" r:id="rId7"/>
    <p:sldId id="266" r:id="rId8"/>
    <p:sldId id="273" r:id="rId9"/>
    <p:sldId id="257" r:id="rId10"/>
    <p:sldId id="286" r:id="rId11"/>
    <p:sldId id="298" r:id="rId12"/>
    <p:sldId id="258" r:id="rId13"/>
    <p:sldId id="287" r:id="rId14"/>
    <p:sldId id="267" r:id="rId15"/>
    <p:sldId id="268" r:id="rId16"/>
    <p:sldId id="270" r:id="rId17"/>
    <p:sldId id="296" r:id="rId18"/>
    <p:sldId id="261" r:id="rId19"/>
    <p:sldId id="259" r:id="rId20"/>
    <p:sldId id="262" r:id="rId21"/>
    <p:sldId id="288" r:id="rId22"/>
    <p:sldId id="264" r:id="rId23"/>
    <p:sldId id="289" r:id="rId24"/>
    <p:sldId id="290" r:id="rId25"/>
    <p:sldId id="291" r:id="rId26"/>
    <p:sldId id="292" r:id="rId27"/>
    <p:sldId id="271" r:id="rId28"/>
    <p:sldId id="297" r:id="rId29"/>
    <p:sldId id="300" r:id="rId30"/>
    <p:sldId id="295" r:id="rId31"/>
    <p:sldId id="303" r:id="rId32"/>
    <p:sldId id="305" r:id="rId33"/>
    <p:sldId id="301" r:id="rId34"/>
    <p:sldId id="307" r:id="rId35"/>
    <p:sldId id="308" r:id="rId36"/>
    <p:sldId id="314" r:id="rId37"/>
    <p:sldId id="309" r:id="rId38"/>
    <p:sldId id="304" r:id="rId39"/>
    <p:sldId id="302" r:id="rId4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Arlinger" userId="5a40b39b-22d7-4e68-bdf0-315041f75ce1" providerId="ADAL" clId="{57640669-A914-4CB0-A4C1-FD0F82378900}"/>
    <pc:docChg chg="modSld">
      <pc:chgData name="John Arlinger" userId="5a40b39b-22d7-4e68-bdf0-315041f75ce1" providerId="ADAL" clId="{57640669-A914-4CB0-A4C1-FD0F82378900}" dt="2026-03-09T13:55:42.855" v="101" actId="313"/>
      <pc:docMkLst>
        <pc:docMk/>
      </pc:docMkLst>
      <pc:sldChg chg="modSp modAnim">
        <pc:chgData name="John Arlinger" userId="5a40b39b-22d7-4e68-bdf0-315041f75ce1" providerId="ADAL" clId="{57640669-A914-4CB0-A4C1-FD0F82378900}" dt="2026-03-09T13:55:42.855" v="101" actId="313"/>
        <pc:sldMkLst>
          <pc:docMk/>
          <pc:sldMk cId="2488001585" sldId="284"/>
        </pc:sldMkLst>
        <pc:spChg chg="mod">
          <ac:chgData name="John Arlinger" userId="5a40b39b-22d7-4e68-bdf0-315041f75ce1" providerId="ADAL" clId="{57640669-A914-4CB0-A4C1-FD0F82378900}" dt="2026-03-09T13:55:42.855" v="101" actId="313"/>
          <ac:spMkLst>
            <pc:docMk/>
            <pc:sldMk cId="2488001585" sldId="284"/>
            <ac:spMk id="3" creationId="{730E3C1D-3DF7-C1B1-33DA-C6B3F25D77BF}"/>
          </ac:spMkLst>
        </pc:spChg>
      </pc:sldChg>
      <pc:sldChg chg="modSp mod">
        <pc:chgData name="John Arlinger" userId="5a40b39b-22d7-4e68-bdf0-315041f75ce1" providerId="ADAL" clId="{57640669-A914-4CB0-A4C1-FD0F82378900}" dt="2026-02-24T12:01:44.735" v="61" actId="20577"/>
        <pc:sldMkLst>
          <pc:docMk/>
          <pc:sldMk cId="2296601187" sldId="285"/>
        </pc:sldMkLst>
        <pc:spChg chg="mod">
          <ac:chgData name="John Arlinger" userId="5a40b39b-22d7-4e68-bdf0-315041f75ce1" providerId="ADAL" clId="{57640669-A914-4CB0-A4C1-FD0F82378900}" dt="2026-02-24T12:01:44.735" v="61" actId="20577"/>
          <ac:spMkLst>
            <pc:docMk/>
            <pc:sldMk cId="2296601187" sldId="285"/>
            <ac:spMk id="3" creationId="{7C874529-1186-9BE0-A979-892C754ED7D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EBBF1-DD61-4B0F-9990-7DB07216F6C9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86D5B-6F3D-4A45-8904-28E26C835CE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3568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Bakgrunden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86D5B-6F3D-4A45-8904-28E26C835CEB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9360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Demo Matilda Lundel 91140935+ss              _32383.kop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86D5B-6F3D-4A45-8904-28E26C835CEB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5047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BDB60-C3FD-3264-E586-4F544F56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830665-D631-AA92-3699-3BE36EEEDF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0B5FFF-F531-9D6F-0812-DB4F6496FC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162BC-B7AE-31F9-B5DF-0F77A53EE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86D5B-6F3D-4A45-8904-28E26C835CEB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668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86D5B-6F3D-4A45-8904-28E26C835CEB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96180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99A1C-9DC4-386B-73B6-EBD90F421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4F68CF-F086-383E-0B57-43AFF532F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4A0DB0-7BEB-62BD-DA9C-B3F61C7C87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445D9-49A9-85A4-EF7A-4F92E99334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86D5B-6F3D-4A45-8904-28E26C835CEB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6601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D86D5B-6F3D-4A45-8904-28E26C835CEB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7477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A012A-B44D-69FC-BAE0-0D5BF2CA20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D76ED-D99D-8520-0EFA-6F387F0B2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EB323-A5DA-DB99-AA66-DD2D8F32C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8AF6F-BE72-D5A8-78A3-CEBEBAA3C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4FC5A-7514-8695-AC16-464C2AF7F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955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B9762-C4A9-B875-9218-2BBE2AB5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773308-4437-667A-FB70-3A9CB6687C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37663-46E1-23D9-646E-32594B819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976C7-3F6B-3BF0-615C-CD2564F34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9ECF3-683F-D4C5-32CB-72D96A3FC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3025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DE909E-37A5-F5CD-890D-8013538F68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D860FF-37D5-5619-DA59-BD642D514A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8BDDB-45A4-0B4E-D850-AAE4712A6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CC1BF-27C3-4D85-1B2B-48589D744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67F83-04E3-E91F-B067-479CF0952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6623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0647A-8878-D2A5-479D-A787B5D1F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D2D57-99C4-5C67-8E4D-74FC862A9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4233E-652C-DEA0-1FB8-BE5BF59D6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E6534-734A-37F6-237B-55BB9FE36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FDE41-30E1-50AB-AAD2-287A152BD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7383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53D1E-530D-F369-1857-E8AA97927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88DE1E-C322-4518-4A2A-1EA7A0540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2277B-F412-69C0-4F30-299D0344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BF58C-87DB-98DB-A0B4-C588BF596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4074A-3753-BB9E-094E-E7696208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2644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36344-771B-DABF-931A-1C2A85AA2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6F83B-7987-B0AE-3427-632DBE7E2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C1E0A-28E8-0D6C-7170-579412AA41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0AB853-9228-AD92-D274-2E8577D3E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FD9406-17E3-E778-26E0-FB1D36EB7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6ED51E-5BAD-1FF4-B47C-DEC20B118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83608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C7BAE-3382-53B9-3752-5D5B6A25B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37815-BA05-BC67-C934-736594407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906FE7-09B0-1AB0-28D6-8B0F8F85E7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7AD265-DA35-7E88-4BB8-EDC4336172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C4D33A-C05E-BDEB-2D13-0BDB220957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140D6E-1DD7-2F10-11BB-E4B577CF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F43D44-F1BD-3E02-A5BD-6C1B8A93E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63B8A6-1DF3-CD31-2D76-0E7B8AE47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2471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DEF2-4726-0DE5-4D2C-D1CC15540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E4438B-499C-B49E-22D9-9ABC62CD3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B6835B-316B-EF7A-9BE9-C13932115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D1786D-0E5B-462C-AD10-3A327B4F5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94062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BE9CD2-530E-260D-076B-B211E92CB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386F7A-33F7-4BDC-B735-ABD83AF83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6920C-5737-7D19-B9C8-E9C3110C6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11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1C598-5660-67C9-958F-5FF3BB2F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40EE5-E801-710F-DD06-1CD011CD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1B5ACB-3C9B-63CB-EEAF-611BEBC30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337529-6B6F-EB39-9A34-79A3FF0DF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67D4F-2B79-E497-660A-C02A40EF4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FFE3B8-382C-7C0E-B3A9-CAF7E0417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5004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5EC24-EAEA-2759-207B-AAFA3F7FF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9E4786-EE03-E2ED-A3A5-C49A559F55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7E80C6-4151-AF4B-6416-4A89832583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A3AA03-9738-BE21-3AF5-7701905FB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B869B3-EC52-5C2C-5037-3F9EBCA07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49BB1A-B39E-72D4-F498-6C3C104C6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5052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A985BA-8F6E-E402-05E9-7BD9117D6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0661E0-C971-9622-DAB4-CF0C23204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AE246-C05A-D099-3883-560F5A535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DB83B8-A88E-4576-B3BF-DEC3E9957914}" type="datetimeFigureOut">
              <a:rPr lang="sv-SE" smtClean="0"/>
              <a:t>2026-03-09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2573E-464C-2958-37E6-499BB21E65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CAA3C-DE93-F82E-B4E1-7DE34EE915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2D8A4C-B074-4820-B08B-CACE40B79F0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5855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013AD-A685-D2A0-851A-ACB8F1C891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b="1" dirty="0"/>
              <a:t>Ny skördar-uppföljning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391FF7-1605-79A0-0654-B559698629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Virkesvärde</a:t>
            </a:r>
            <a:r>
              <a:rPr lang="en-US" dirty="0"/>
              <a:t> 2.0</a:t>
            </a:r>
          </a:p>
          <a:p>
            <a:r>
              <a:rPr lang="en-US" dirty="0" err="1"/>
              <a:t>eller</a:t>
            </a:r>
            <a:r>
              <a:rPr lang="en-US" dirty="0"/>
              <a:t> </a:t>
            </a:r>
          </a:p>
          <a:p>
            <a:r>
              <a:rPr lang="en-US" dirty="0"/>
              <a:t>M</a:t>
            </a:r>
            <a:r>
              <a:rPr lang="en-US" baseline="30000" dirty="0"/>
              <a:t>3</a:t>
            </a:r>
            <a:r>
              <a:rPr lang="en-US" dirty="0"/>
              <a:t> (</a:t>
            </a:r>
            <a:r>
              <a:rPr lang="en-US" dirty="0" err="1"/>
              <a:t>MosquitoMonitor</a:t>
            </a:r>
            <a:r>
              <a:rPr lang="en-US" dirty="0"/>
              <a:t> och </a:t>
            </a:r>
            <a:r>
              <a:rPr lang="en-US" dirty="0" err="1"/>
              <a:t>Myggan</a:t>
            </a:r>
            <a:r>
              <a:rPr lang="en-US" dirty="0"/>
              <a:t>)</a:t>
            </a:r>
            <a:endParaRPr lang="sv-SE" baseline="300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656D10D9-83EC-80B2-6394-3B719D840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81600" y="489388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48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930B8-916D-CC62-6CBB-643E9EACD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A9EA79C-B10F-DBE1-05DC-3838D027A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75" y="0"/>
            <a:ext cx="1191210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B8F437B-E8CC-EA47-C5CD-BC23C1327904}"/>
              </a:ext>
            </a:extLst>
          </p:cNvPr>
          <p:cNvSpPr/>
          <p:nvPr/>
        </p:nvSpPr>
        <p:spPr>
          <a:xfrm>
            <a:off x="0" y="1288878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032FD5E-BDD3-7BA4-1CA6-D4CEBDFB3585}"/>
              </a:ext>
            </a:extLst>
          </p:cNvPr>
          <p:cNvSpPr/>
          <p:nvPr/>
        </p:nvSpPr>
        <p:spPr>
          <a:xfrm>
            <a:off x="35104" y="2612226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23A66CE-76D8-DE16-A8AD-7E826A81E081}"/>
              </a:ext>
            </a:extLst>
          </p:cNvPr>
          <p:cNvSpPr/>
          <p:nvPr/>
        </p:nvSpPr>
        <p:spPr>
          <a:xfrm>
            <a:off x="67437" y="3301204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C730C3B-CF91-6BF2-7327-5AFD89C1DB57}"/>
              </a:ext>
            </a:extLst>
          </p:cNvPr>
          <p:cNvSpPr/>
          <p:nvPr/>
        </p:nvSpPr>
        <p:spPr>
          <a:xfrm>
            <a:off x="67437" y="4030663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B564E6B-A33C-4E45-C11B-CFD3CA52EDC1}"/>
              </a:ext>
            </a:extLst>
          </p:cNvPr>
          <p:cNvSpPr/>
          <p:nvPr/>
        </p:nvSpPr>
        <p:spPr>
          <a:xfrm>
            <a:off x="67437" y="5378622"/>
            <a:ext cx="1882648" cy="85089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4A82665-B669-A25F-BCEA-8800D4DA04E8}"/>
              </a:ext>
            </a:extLst>
          </p:cNvPr>
          <p:cNvSpPr/>
          <p:nvPr/>
        </p:nvSpPr>
        <p:spPr>
          <a:xfrm>
            <a:off x="9580512" y="811222"/>
            <a:ext cx="1882648" cy="1484302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40E7DA7-C486-69C6-0FAC-B5DAF3F70D60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1950085" y="1600200"/>
            <a:ext cx="7527290" cy="25376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C501617-67F2-5CF8-EFA5-8599E15EC185}"/>
              </a:ext>
            </a:extLst>
          </p:cNvPr>
          <p:cNvSpPr/>
          <p:nvPr/>
        </p:nvSpPr>
        <p:spPr>
          <a:xfrm>
            <a:off x="1882648" y="846928"/>
            <a:ext cx="860552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028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534F0E-7EA1-157F-5FF8-EF36F21FE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7" y="0"/>
            <a:ext cx="1193770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149A125-026F-224A-D0B0-DD6FA40E1A7E}"/>
              </a:ext>
            </a:extLst>
          </p:cNvPr>
          <p:cNvSpPr/>
          <p:nvPr/>
        </p:nvSpPr>
        <p:spPr>
          <a:xfrm>
            <a:off x="2764390" y="852428"/>
            <a:ext cx="1121809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392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1CF426F-F437-ACE6-DD1F-E915377A3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82" y="0"/>
            <a:ext cx="11935635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AE657C0-0309-DC0A-5F0E-F6E73EBCA051}"/>
              </a:ext>
            </a:extLst>
          </p:cNvPr>
          <p:cNvSpPr/>
          <p:nvPr/>
        </p:nvSpPr>
        <p:spPr>
          <a:xfrm>
            <a:off x="900214" y="640428"/>
            <a:ext cx="675624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62D907A-B292-5CB5-DCB9-861E45D78E35}"/>
              </a:ext>
            </a:extLst>
          </p:cNvPr>
          <p:cNvSpPr/>
          <p:nvPr/>
        </p:nvSpPr>
        <p:spPr>
          <a:xfrm>
            <a:off x="89898" y="2680976"/>
            <a:ext cx="810316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CA97FE6-9AA6-84CB-55E5-02CD3AB71283}"/>
              </a:ext>
            </a:extLst>
          </p:cNvPr>
          <p:cNvSpPr/>
          <p:nvPr/>
        </p:nvSpPr>
        <p:spPr>
          <a:xfrm>
            <a:off x="1507923" y="2644146"/>
            <a:ext cx="2348502" cy="38346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r>
              <a:rPr lang="en-US" dirty="0">
                <a:solidFill>
                  <a:srgbClr val="FF0000"/>
                </a:solidFill>
              </a:rPr>
              <a:t>	 	          </a:t>
            </a:r>
            <a:r>
              <a:rPr lang="sv-SE" dirty="0">
                <a:solidFill>
                  <a:srgbClr val="FF0000"/>
                </a:solidFill>
              </a:rPr>
              <a:t>Från </a:t>
            </a:r>
            <a:br>
              <a:rPr lang="sv-SE" dirty="0">
                <a:solidFill>
                  <a:srgbClr val="FF0000"/>
                </a:solidFill>
              </a:rPr>
            </a:br>
            <a:r>
              <a:rPr lang="sv-SE" dirty="0">
                <a:solidFill>
                  <a:srgbClr val="FF0000"/>
                </a:solidFill>
              </a:rPr>
              <a:t>		          hpr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58B9489-95C2-B0B6-945E-183A5CEE39B1}"/>
              </a:ext>
            </a:extLst>
          </p:cNvPr>
          <p:cNvSpPr/>
          <p:nvPr/>
        </p:nvSpPr>
        <p:spPr>
          <a:xfrm>
            <a:off x="4509497" y="2690501"/>
            <a:ext cx="3024777" cy="38346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r>
              <a:rPr lang="en-US" dirty="0">
                <a:solidFill>
                  <a:srgbClr val="FF0000"/>
                </a:solidFill>
              </a:rPr>
              <a:t>	 	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B3779A2-BFC3-3B4D-6D61-3216754D8F89}"/>
              </a:ext>
            </a:extLst>
          </p:cNvPr>
          <p:cNvSpPr/>
          <p:nvPr/>
        </p:nvSpPr>
        <p:spPr>
          <a:xfrm>
            <a:off x="7572558" y="2680976"/>
            <a:ext cx="2781117" cy="38346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r>
              <a:rPr lang="en-US" dirty="0">
                <a:solidFill>
                  <a:srgbClr val="FF0000"/>
                </a:solidFill>
              </a:rPr>
              <a:t>	 	</a:t>
            </a:r>
            <a:endParaRPr lang="sv-S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94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6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CAA7B-CE4E-648B-13D6-06F0464E3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3F007-C9B5-919D-D8BE-7A4D33970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Klassning</a:t>
            </a:r>
            <a:r>
              <a:rPr lang="en-US" dirty="0"/>
              <a:t> av </a:t>
            </a:r>
            <a:r>
              <a:rPr lang="en-US" dirty="0" err="1"/>
              <a:t>stockar</a:t>
            </a:r>
            <a:r>
              <a:rPr lang="en-US" dirty="0"/>
              <a:t> – “</a:t>
            </a:r>
            <a:r>
              <a:rPr lang="en-US" dirty="0" err="1"/>
              <a:t>klassikern</a:t>
            </a:r>
            <a:r>
              <a:rPr lang="en-US" dirty="0"/>
              <a:t>”</a:t>
            </a:r>
            <a:endParaRPr lang="sv-SE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17F94B7-0C54-149A-2926-D0FC944F0CFF}"/>
              </a:ext>
            </a:extLst>
          </p:cNvPr>
          <p:cNvCxnSpPr>
            <a:cxnSpLocks/>
          </p:cNvCxnSpPr>
          <p:nvPr/>
        </p:nvCxnSpPr>
        <p:spPr>
          <a:xfrm>
            <a:off x="190500" y="4168913"/>
            <a:ext cx="120015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85CB28-0963-46C2-8F2C-B14559F04165}"/>
              </a:ext>
            </a:extLst>
          </p:cNvPr>
          <p:cNvCxnSpPr/>
          <p:nvPr/>
        </p:nvCxnSpPr>
        <p:spPr>
          <a:xfrm>
            <a:off x="6334125" y="3502163"/>
            <a:ext cx="0" cy="53340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BA5269-41C0-4232-846A-CBABF3D0A3E3}"/>
              </a:ext>
            </a:extLst>
          </p:cNvPr>
          <p:cNvCxnSpPr/>
          <p:nvPr/>
        </p:nvCxnSpPr>
        <p:spPr>
          <a:xfrm>
            <a:off x="6324600" y="2149613"/>
            <a:ext cx="0" cy="533400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F82C282-C505-5504-33B6-485D989A1CCC}"/>
              </a:ext>
            </a:extLst>
          </p:cNvPr>
          <p:cNvSpPr/>
          <p:nvPr/>
        </p:nvSpPr>
        <p:spPr>
          <a:xfrm>
            <a:off x="6791328" y="2715245"/>
            <a:ext cx="876298" cy="64403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Kap-</a:t>
            </a:r>
            <a:r>
              <a:rPr lang="en-US" sz="1400" dirty="0" err="1"/>
              <a:t>fönster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2 till 4</a:t>
            </a:r>
            <a:endParaRPr lang="sv-SE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A612E5-ECAD-88E9-13C9-FFF1EAC50A5C}"/>
              </a:ext>
            </a:extLst>
          </p:cNvPr>
          <p:cNvSpPr/>
          <p:nvPr/>
        </p:nvSpPr>
        <p:spPr>
          <a:xfrm>
            <a:off x="6324601" y="1363800"/>
            <a:ext cx="2162174" cy="7000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Modul</a:t>
            </a:r>
            <a:br>
              <a:rPr lang="en-US" sz="1600" dirty="0"/>
            </a:br>
            <a:r>
              <a:rPr lang="en-US" sz="1600" dirty="0" err="1"/>
              <a:t>fönster</a:t>
            </a:r>
            <a:br>
              <a:rPr lang="en-US" sz="1600" dirty="0"/>
            </a:br>
            <a:r>
              <a:rPr lang="en-US" sz="1600" dirty="0"/>
              <a:t>0 -- 7</a:t>
            </a:r>
            <a:endParaRPr lang="sv-SE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5DEDC7-D5E3-0428-30E6-875E78B3DE7D}"/>
              </a:ext>
            </a:extLst>
          </p:cNvPr>
          <p:cNvSpPr txBox="1"/>
          <p:nvPr/>
        </p:nvSpPr>
        <p:spPr>
          <a:xfrm>
            <a:off x="6381750" y="3464058"/>
            <a:ext cx="1964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Klasslängd</a:t>
            </a:r>
            <a:r>
              <a:rPr lang="en-US" sz="1600" dirty="0"/>
              <a:t> </a:t>
            </a:r>
            <a:r>
              <a:rPr lang="en-US" sz="1600" dirty="0" err="1"/>
              <a:t>skördare</a:t>
            </a:r>
            <a:endParaRPr lang="en-US" sz="1600" dirty="0"/>
          </a:p>
          <a:p>
            <a:r>
              <a:rPr lang="en-US" sz="1600" dirty="0"/>
              <a:t>370 cm</a:t>
            </a:r>
            <a:endParaRPr lang="sv-SE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6DF4CD-9825-C5F3-D340-E9D4B70F3D06}"/>
              </a:ext>
            </a:extLst>
          </p:cNvPr>
          <p:cNvSpPr txBox="1"/>
          <p:nvPr/>
        </p:nvSpPr>
        <p:spPr>
          <a:xfrm>
            <a:off x="6440020" y="2136333"/>
            <a:ext cx="1653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Modul-</a:t>
            </a:r>
            <a:r>
              <a:rPr lang="en-US" sz="1600" dirty="0" err="1"/>
              <a:t>längd</a:t>
            </a:r>
            <a:r>
              <a:rPr lang="en-US" sz="1600" dirty="0"/>
              <a:t> </a:t>
            </a:r>
            <a:r>
              <a:rPr lang="en-US" sz="1600" dirty="0" err="1"/>
              <a:t>såg</a:t>
            </a:r>
            <a:br>
              <a:rPr lang="en-US" sz="1600" dirty="0"/>
            </a:br>
            <a:r>
              <a:rPr lang="en-US" sz="1600" dirty="0"/>
              <a:t>0 cm</a:t>
            </a:r>
            <a:endParaRPr lang="sv-SE" sz="16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405A69-C617-687E-A549-C273C83AE3F0}"/>
              </a:ext>
            </a:extLst>
          </p:cNvPr>
          <p:cNvCxnSpPr/>
          <p:nvPr/>
        </p:nvCxnSpPr>
        <p:spPr>
          <a:xfrm>
            <a:off x="485775" y="417499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CD40D4A-F7B4-C846-CF86-C1CE083443AC}"/>
              </a:ext>
            </a:extLst>
          </p:cNvPr>
          <p:cNvCxnSpPr/>
          <p:nvPr/>
        </p:nvCxnSpPr>
        <p:spPr>
          <a:xfrm>
            <a:off x="6324600" y="416891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4E8E724-3DC1-5304-F093-7DE5C0B7EA1F}"/>
              </a:ext>
            </a:extLst>
          </p:cNvPr>
          <p:cNvSpPr txBox="1"/>
          <p:nvPr/>
        </p:nvSpPr>
        <p:spPr>
          <a:xfrm>
            <a:off x="6057900" y="4398187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370 cm</a:t>
            </a:r>
            <a:endParaRPr lang="sv-SE" sz="14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58504F-CD1B-2805-0F08-25F1189B3354}"/>
              </a:ext>
            </a:extLst>
          </p:cNvPr>
          <p:cNvCxnSpPr>
            <a:cxnSpLocks/>
          </p:cNvCxnSpPr>
          <p:nvPr/>
        </p:nvCxnSpPr>
        <p:spPr>
          <a:xfrm>
            <a:off x="5391150" y="4178438"/>
            <a:ext cx="0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C05CCB7-FB24-DD72-9628-3834A9F58A19}"/>
              </a:ext>
            </a:extLst>
          </p:cNvPr>
          <p:cNvCxnSpPr>
            <a:cxnSpLocks/>
          </p:cNvCxnSpPr>
          <p:nvPr/>
        </p:nvCxnSpPr>
        <p:spPr>
          <a:xfrm>
            <a:off x="6381750" y="5726349"/>
            <a:ext cx="539038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44C0F372-1812-3003-5CE0-D4023153A679}"/>
              </a:ext>
            </a:extLst>
          </p:cNvPr>
          <p:cNvSpPr txBox="1"/>
          <p:nvPr/>
        </p:nvSpPr>
        <p:spPr>
          <a:xfrm>
            <a:off x="2342746" y="5610910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Nedre</a:t>
            </a:r>
            <a:endParaRPr lang="sv-SE" sz="14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35177-CDE8-15B8-4AE6-CB075F88F98A}"/>
              </a:ext>
            </a:extLst>
          </p:cNvPr>
          <p:cNvCxnSpPr>
            <a:cxnSpLocks/>
          </p:cNvCxnSpPr>
          <p:nvPr/>
        </p:nvCxnSpPr>
        <p:spPr>
          <a:xfrm>
            <a:off x="3257550" y="4168913"/>
            <a:ext cx="0" cy="7538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EDEA7B4-26F1-188A-8FCF-D2858D8584FF}"/>
              </a:ext>
            </a:extLst>
          </p:cNvPr>
          <p:cNvCxnSpPr>
            <a:cxnSpLocks/>
          </p:cNvCxnSpPr>
          <p:nvPr/>
        </p:nvCxnSpPr>
        <p:spPr>
          <a:xfrm>
            <a:off x="9096374" y="4178438"/>
            <a:ext cx="1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56193B-0D07-0283-A09C-68F8FFE8C699}"/>
              </a:ext>
            </a:extLst>
          </p:cNvPr>
          <p:cNvCxnSpPr>
            <a:cxnSpLocks/>
          </p:cNvCxnSpPr>
          <p:nvPr/>
        </p:nvCxnSpPr>
        <p:spPr>
          <a:xfrm>
            <a:off x="4381497" y="4168913"/>
            <a:ext cx="0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8FEFB4E-04A3-94DC-940B-54FCC3B98951}"/>
              </a:ext>
            </a:extLst>
          </p:cNvPr>
          <p:cNvSpPr txBox="1"/>
          <p:nvPr/>
        </p:nvSpPr>
        <p:spPr>
          <a:xfrm>
            <a:off x="2219326" y="5136732"/>
            <a:ext cx="20738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err="1"/>
              <a:t>Typ</a:t>
            </a:r>
            <a:r>
              <a:rPr lang="en-US" sz="1400" b="1" dirty="0"/>
              <a:t> av </a:t>
            </a:r>
            <a:r>
              <a:rPr lang="en-US" sz="1400" b="1" dirty="0" err="1"/>
              <a:t>längdklassning</a:t>
            </a:r>
            <a:r>
              <a:rPr lang="en-US" sz="1400" b="1" dirty="0"/>
              <a:t>:</a:t>
            </a:r>
            <a:endParaRPr lang="sv-SE" sz="14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6DA3CF4-27B3-B2C5-CF65-8D37BCDA0123}"/>
              </a:ext>
            </a:extLst>
          </p:cNvPr>
          <p:cNvSpPr txBox="1"/>
          <p:nvPr/>
        </p:nvSpPr>
        <p:spPr>
          <a:xfrm>
            <a:off x="8206904" y="5494200"/>
            <a:ext cx="18433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&gt;=370 cm </a:t>
            </a:r>
            <a:r>
              <a:rPr lang="en-US" sz="1200" i="1" dirty="0" err="1"/>
              <a:t>och</a:t>
            </a:r>
            <a:r>
              <a:rPr lang="en-US" sz="1200" i="1" dirty="0"/>
              <a:t> &lt;400 cm</a:t>
            </a:r>
            <a:endParaRPr lang="sv-SE" sz="12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40585C-2B31-0700-6141-0BB59B136F40}"/>
              </a:ext>
            </a:extLst>
          </p:cNvPr>
          <p:cNvSpPr txBox="1"/>
          <p:nvPr/>
        </p:nvSpPr>
        <p:spPr>
          <a:xfrm>
            <a:off x="11517846" y="4385217"/>
            <a:ext cx="92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400 cm</a:t>
            </a:r>
            <a:endParaRPr lang="sv-SE" sz="14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63CA0A1-44C8-6CFD-684C-D23A99D5461A}"/>
              </a:ext>
            </a:extLst>
          </p:cNvPr>
          <p:cNvCxnSpPr/>
          <p:nvPr/>
        </p:nvCxnSpPr>
        <p:spPr>
          <a:xfrm>
            <a:off x="11801267" y="416891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9BA7BD8-D307-636D-CF94-6107EE5590E2}"/>
              </a:ext>
            </a:extLst>
          </p:cNvPr>
          <p:cNvSpPr txBox="1"/>
          <p:nvPr/>
        </p:nvSpPr>
        <p:spPr>
          <a:xfrm>
            <a:off x="7667626" y="2793558"/>
            <a:ext cx="1791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Andelen här?</a:t>
            </a:r>
            <a:endParaRPr lang="sv-SE" sz="2000" b="1" dirty="0">
              <a:highlight>
                <a:srgbClr val="FFFF00"/>
              </a:highligh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D34A49-E3E8-BC27-1A64-F49476E5B500}"/>
              </a:ext>
            </a:extLst>
          </p:cNvPr>
          <p:cNvSpPr txBox="1"/>
          <p:nvPr/>
        </p:nvSpPr>
        <p:spPr>
          <a:xfrm>
            <a:off x="8504305" y="1451209"/>
            <a:ext cx="18874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Andelen här?</a:t>
            </a:r>
            <a:endParaRPr lang="sv-SE" sz="2000" b="1" dirty="0">
              <a:highlight>
                <a:srgbClr val="FFFF00"/>
              </a:highligh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2ADC96-5A17-1B38-424A-5E1AEA26531E}"/>
              </a:ext>
            </a:extLst>
          </p:cNvPr>
          <p:cNvSpPr txBox="1"/>
          <p:nvPr/>
        </p:nvSpPr>
        <p:spPr>
          <a:xfrm>
            <a:off x="2866122" y="2730378"/>
            <a:ext cx="17916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Inga negativa kapfönster!</a:t>
            </a:r>
            <a:endParaRPr lang="sv-SE" sz="20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93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30" grpId="0"/>
      <p:bldP spid="28" grpId="0"/>
      <p:bldP spid="29" grpId="0"/>
      <p:bldP spid="13" grpId="0"/>
      <p:bldP spid="16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05FE5-27D0-0956-1288-5879235D2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Klassning</a:t>
            </a:r>
            <a:r>
              <a:rPr lang="en-US" dirty="0"/>
              <a:t> av </a:t>
            </a:r>
            <a:r>
              <a:rPr lang="en-US" dirty="0" err="1"/>
              <a:t>stockar</a:t>
            </a:r>
            <a:r>
              <a:rPr lang="en-US" dirty="0"/>
              <a:t> – </a:t>
            </a:r>
            <a:r>
              <a:rPr lang="en-US" dirty="0" err="1"/>
              <a:t>negativt</a:t>
            </a:r>
            <a:r>
              <a:rPr lang="en-US" dirty="0"/>
              <a:t> </a:t>
            </a:r>
            <a:r>
              <a:rPr lang="en-US" dirty="0" err="1"/>
              <a:t>kapfönster</a:t>
            </a:r>
            <a:endParaRPr lang="sv-SE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A1C8CF5-9A22-F4F3-22B3-6EB4F4A944C2}"/>
              </a:ext>
            </a:extLst>
          </p:cNvPr>
          <p:cNvCxnSpPr>
            <a:cxnSpLocks/>
          </p:cNvCxnSpPr>
          <p:nvPr/>
        </p:nvCxnSpPr>
        <p:spPr>
          <a:xfrm>
            <a:off x="190500" y="4168913"/>
            <a:ext cx="120015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00701D7-66A4-119A-F6CD-5D567FD88830}"/>
              </a:ext>
            </a:extLst>
          </p:cNvPr>
          <p:cNvCxnSpPr/>
          <p:nvPr/>
        </p:nvCxnSpPr>
        <p:spPr>
          <a:xfrm>
            <a:off x="6334125" y="3502163"/>
            <a:ext cx="0" cy="53340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56B49EB-A8F1-6FBF-A1C9-AB4F0267FDC6}"/>
              </a:ext>
            </a:extLst>
          </p:cNvPr>
          <p:cNvCxnSpPr/>
          <p:nvPr/>
        </p:nvCxnSpPr>
        <p:spPr>
          <a:xfrm>
            <a:off x="5457825" y="2149613"/>
            <a:ext cx="0" cy="533400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EB16DE2-EB34-1440-0595-00A534CA3D88}"/>
              </a:ext>
            </a:extLst>
          </p:cNvPr>
          <p:cNvSpPr/>
          <p:nvPr/>
        </p:nvSpPr>
        <p:spPr>
          <a:xfrm>
            <a:off x="5905503" y="2715245"/>
            <a:ext cx="876298" cy="64403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Kap-</a:t>
            </a:r>
            <a:r>
              <a:rPr lang="en-US" sz="1400" dirty="0" err="1"/>
              <a:t>fönster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-1 till 1</a:t>
            </a:r>
            <a:endParaRPr lang="sv-SE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8C54D3-79F6-91B1-EB33-6004EF8CB427}"/>
              </a:ext>
            </a:extLst>
          </p:cNvPr>
          <p:cNvSpPr/>
          <p:nvPr/>
        </p:nvSpPr>
        <p:spPr>
          <a:xfrm>
            <a:off x="5457825" y="1363800"/>
            <a:ext cx="2647947" cy="7000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Modul</a:t>
            </a:r>
            <a:br>
              <a:rPr lang="en-US" sz="1600" dirty="0"/>
            </a:br>
            <a:r>
              <a:rPr lang="en-US" sz="1600" dirty="0" err="1"/>
              <a:t>fönster</a:t>
            </a:r>
            <a:br>
              <a:rPr lang="en-US" sz="1600" dirty="0"/>
            </a:br>
            <a:r>
              <a:rPr lang="en-US" sz="1600" dirty="0"/>
              <a:t>0 -- 7</a:t>
            </a:r>
            <a:endParaRPr lang="sv-SE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B4CFD-70E0-3E1D-888B-9DFEF981382B}"/>
              </a:ext>
            </a:extLst>
          </p:cNvPr>
          <p:cNvSpPr txBox="1"/>
          <p:nvPr/>
        </p:nvSpPr>
        <p:spPr>
          <a:xfrm>
            <a:off x="6381750" y="3464058"/>
            <a:ext cx="1964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Klasslängd</a:t>
            </a:r>
            <a:r>
              <a:rPr lang="en-US" sz="1600" dirty="0"/>
              <a:t> </a:t>
            </a:r>
            <a:r>
              <a:rPr lang="en-US" sz="1600" dirty="0" err="1"/>
              <a:t>skördare</a:t>
            </a:r>
            <a:endParaRPr lang="en-US" sz="1600" dirty="0"/>
          </a:p>
          <a:p>
            <a:r>
              <a:rPr lang="en-US" sz="1600" dirty="0"/>
              <a:t>370 cm</a:t>
            </a:r>
            <a:endParaRPr lang="sv-SE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2E91A1-C995-50B3-06F6-7B8CC59CE234}"/>
              </a:ext>
            </a:extLst>
          </p:cNvPr>
          <p:cNvSpPr txBox="1"/>
          <p:nvPr/>
        </p:nvSpPr>
        <p:spPr>
          <a:xfrm>
            <a:off x="5601820" y="2136333"/>
            <a:ext cx="1653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Modul-</a:t>
            </a:r>
            <a:r>
              <a:rPr lang="en-US" sz="1600" dirty="0" err="1"/>
              <a:t>längd</a:t>
            </a:r>
            <a:r>
              <a:rPr lang="en-US" sz="1600" dirty="0"/>
              <a:t> </a:t>
            </a:r>
            <a:r>
              <a:rPr lang="en-US" sz="1600" dirty="0" err="1"/>
              <a:t>såg</a:t>
            </a:r>
            <a:br>
              <a:rPr lang="en-US" sz="1600" dirty="0"/>
            </a:br>
            <a:r>
              <a:rPr lang="en-US" sz="1600" dirty="0"/>
              <a:t>-5 cm</a:t>
            </a:r>
            <a:endParaRPr lang="sv-SE" sz="16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A61224-AC64-A531-F2ED-9A950B579A2F}"/>
              </a:ext>
            </a:extLst>
          </p:cNvPr>
          <p:cNvCxnSpPr/>
          <p:nvPr/>
        </p:nvCxnSpPr>
        <p:spPr>
          <a:xfrm>
            <a:off x="485775" y="417499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AC69981-E219-1115-34B2-A2E320C5CCA5}"/>
              </a:ext>
            </a:extLst>
          </p:cNvPr>
          <p:cNvCxnSpPr/>
          <p:nvPr/>
        </p:nvCxnSpPr>
        <p:spPr>
          <a:xfrm>
            <a:off x="6324600" y="416891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15FB4D9-95C3-8A3A-3E4E-5E537CE56E5D}"/>
              </a:ext>
            </a:extLst>
          </p:cNvPr>
          <p:cNvSpPr txBox="1"/>
          <p:nvPr/>
        </p:nvSpPr>
        <p:spPr>
          <a:xfrm>
            <a:off x="6057900" y="4398187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370 cm</a:t>
            </a:r>
            <a:endParaRPr lang="sv-SE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512E31-7031-64CA-189C-9A1931AFFEDF}"/>
              </a:ext>
            </a:extLst>
          </p:cNvPr>
          <p:cNvSpPr txBox="1"/>
          <p:nvPr/>
        </p:nvSpPr>
        <p:spPr>
          <a:xfrm>
            <a:off x="190500" y="4482442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340 cm</a:t>
            </a:r>
            <a:endParaRPr lang="sv-SE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2653BE-D43C-C462-02EF-18E9B9862089}"/>
              </a:ext>
            </a:extLst>
          </p:cNvPr>
          <p:cNvSpPr txBox="1"/>
          <p:nvPr/>
        </p:nvSpPr>
        <p:spPr>
          <a:xfrm>
            <a:off x="5105402" y="4388673"/>
            <a:ext cx="9524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365 cm</a:t>
            </a:r>
            <a:endParaRPr lang="sv-SE" sz="14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F45A993-CAC2-35EC-10A3-C460767A04D9}"/>
              </a:ext>
            </a:extLst>
          </p:cNvPr>
          <p:cNvCxnSpPr>
            <a:cxnSpLocks/>
          </p:cNvCxnSpPr>
          <p:nvPr/>
        </p:nvCxnSpPr>
        <p:spPr>
          <a:xfrm>
            <a:off x="5391150" y="4178438"/>
            <a:ext cx="0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3373E21-27CB-A857-F0C5-3DE44CB4CF8F}"/>
              </a:ext>
            </a:extLst>
          </p:cNvPr>
          <p:cNvCxnSpPr>
            <a:cxnSpLocks/>
          </p:cNvCxnSpPr>
          <p:nvPr/>
        </p:nvCxnSpPr>
        <p:spPr>
          <a:xfrm flipV="1">
            <a:off x="5451135" y="5726349"/>
            <a:ext cx="5940000" cy="45801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0B0CE38-60B1-36AF-15DA-E1C1C56BD9F1}"/>
              </a:ext>
            </a:extLst>
          </p:cNvPr>
          <p:cNvCxnSpPr>
            <a:cxnSpLocks/>
          </p:cNvCxnSpPr>
          <p:nvPr/>
        </p:nvCxnSpPr>
        <p:spPr>
          <a:xfrm>
            <a:off x="4467225" y="6048375"/>
            <a:ext cx="594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603FF47-2E47-FEFB-9024-64DF9FF00106}"/>
              </a:ext>
            </a:extLst>
          </p:cNvPr>
          <p:cNvCxnSpPr>
            <a:cxnSpLocks/>
          </p:cNvCxnSpPr>
          <p:nvPr/>
        </p:nvCxnSpPr>
        <p:spPr>
          <a:xfrm>
            <a:off x="3408729" y="6358040"/>
            <a:ext cx="594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31B4B40-6D41-5748-311E-E2318E3255C1}"/>
              </a:ext>
            </a:extLst>
          </p:cNvPr>
          <p:cNvSpPr txBox="1"/>
          <p:nvPr/>
        </p:nvSpPr>
        <p:spPr>
          <a:xfrm>
            <a:off x="2342746" y="5610910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Nedre</a:t>
            </a:r>
            <a:endParaRPr lang="sv-SE" sz="1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B868DF9-BBD3-1994-5F10-51F7C0E26763}"/>
              </a:ext>
            </a:extLst>
          </p:cNvPr>
          <p:cNvSpPr txBox="1"/>
          <p:nvPr/>
        </p:nvSpPr>
        <p:spPr>
          <a:xfrm>
            <a:off x="2337683" y="5887135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Nedre</a:t>
            </a:r>
            <a:r>
              <a:rPr lang="en-US" sz="1400" dirty="0"/>
              <a:t> -5 cm</a:t>
            </a:r>
            <a:endParaRPr lang="sv-SE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B3B3F66-1B55-5DEC-1131-5FBC19102E5E}"/>
              </a:ext>
            </a:extLst>
          </p:cNvPr>
          <p:cNvSpPr txBox="1"/>
          <p:nvPr/>
        </p:nvSpPr>
        <p:spPr>
          <a:xfrm>
            <a:off x="2342542" y="6206325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Närmast</a:t>
            </a:r>
            <a:endParaRPr lang="sv-SE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233A7D-4705-3942-C97D-473D89F19A35}"/>
              </a:ext>
            </a:extLst>
          </p:cNvPr>
          <p:cNvSpPr txBox="1"/>
          <p:nvPr/>
        </p:nvSpPr>
        <p:spPr>
          <a:xfrm>
            <a:off x="2971802" y="4379148"/>
            <a:ext cx="8572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355 cm</a:t>
            </a:r>
            <a:endParaRPr lang="sv-SE" sz="14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B2BCEBE-A2AF-7027-32CC-D9BB46A4C676}"/>
              </a:ext>
            </a:extLst>
          </p:cNvPr>
          <p:cNvCxnSpPr>
            <a:cxnSpLocks/>
          </p:cNvCxnSpPr>
          <p:nvPr/>
        </p:nvCxnSpPr>
        <p:spPr>
          <a:xfrm>
            <a:off x="3257550" y="4168913"/>
            <a:ext cx="0" cy="7538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A7151FE-199F-9930-26CF-1D4DED8B4C22}"/>
              </a:ext>
            </a:extLst>
          </p:cNvPr>
          <p:cNvSpPr txBox="1"/>
          <p:nvPr/>
        </p:nvSpPr>
        <p:spPr>
          <a:xfrm>
            <a:off x="8810626" y="4388673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385 cm</a:t>
            </a:r>
            <a:endParaRPr lang="sv-SE" sz="14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594BDDA-9C06-A97C-84B0-5197BA813779}"/>
              </a:ext>
            </a:extLst>
          </p:cNvPr>
          <p:cNvCxnSpPr>
            <a:cxnSpLocks/>
          </p:cNvCxnSpPr>
          <p:nvPr/>
        </p:nvCxnSpPr>
        <p:spPr>
          <a:xfrm>
            <a:off x="9096374" y="4178438"/>
            <a:ext cx="1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E4C03B2-769C-D0DC-0536-17C41BAC215B}"/>
              </a:ext>
            </a:extLst>
          </p:cNvPr>
          <p:cNvSpPr txBox="1"/>
          <p:nvPr/>
        </p:nvSpPr>
        <p:spPr>
          <a:xfrm>
            <a:off x="4095749" y="4379148"/>
            <a:ext cx="9524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360 cm</a:t>
            </a:r>
            <a:endParaRPr lang="sv-SE" sz="14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38D58E1-8C2E-FAAA-EF6F-4A70D39A136E}"/>
              </a:ext>
            </a:extLst>
          </p:cNvPr>
          <p:cNvCxnSpPr>
            <a:cxnSpLocks/>
          </p:cNvCxnSpPr>
          <p:nvPr/>
        </p:nvCxnSpPr>
        <p:spPr>
          <a:xfrm>
            <a:off x="4381497" y="4168913"/>
            <a:ext cx="0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D1BC240C-51C6-8479-BE55-A9A0A8E4AC02}"/>
              </a:ext>
            </a:extLst>
          </p:cNvPr>
          <p:cNvSpPr txBox="1"/>
          <p:nvPr/>
        </p:nvSpPr>
        <p:spPr>
          <a:xfrm>
            <a:off x="2219326" y="5136732"/>
            <a:ext cx="20738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err="1"/>
              <a:t>Typ</a:t>
            </a:r>
            <a:r>
              <a:rPr lang="en-US" sz="1400" b="1" dirty="0"/>
              <a:t> av </a:t>
            </a:r>
            <a:r>
              <a:rPr lang="en-US" sz="1400" b="1" dirty="0" err="1"/>
              <a:t>längdklassning</a:t>
            </a:r>
            <a:r>
              <a:rPr lang="en-US" sz="1400" b="1" dirty="0"/>
              <a:t>:</a:t>
            </a:r>
            <a:endParaRPr lang="sv-SE" sz="14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4A24F3-5CD7-7445-B506-B08F124ED0B9}"/>
              </a:ext>
            </a:extLst>
          </p:cNvPr>
          <p:cNvSpPr txBox="1"/>
          <p:nvPr/>
        </p:nvSpPr>
        <p:spPr>
          <a:xfrm>
            <a:off x="7825904" y="5494200"/>
            <a:ext cx="18433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&gt;=365 cm </a:t>
            </a:r>
            <a:r>
              <a:rPr lang="en-US" sz="1200" i="1" dirty="0" err="1"/>
              <a:t>och</a:t>
            </a:r>
            <a:r>
              <a:rPr lang="en-US" sz="1200" i="1" dirty="0"/>
              <a:t> &lt;395 cm</a:t>
            </a:r>
            <a:endParaRPr lang="sv-SE" sz="1200" i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B84733-6E84-7673-BF16-EE86725CE294}"/>
              </a:ext>
            </a:extLst>
          </p:cNvPr>
          <p:cNvSpPr txBox="1"/>
          <p:nvPr/>
        </p:nvSpPr>
        <p:spPr>
          <a:xfrm>
            <a:off x="7115785" y="5803864"/>
            <a:ext cx="18433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&gt;=360 cm </a:t>
            </a:r>
            <a:r>
              <a:rPr lang="en-US" sz="1200" i="1" dirty="0" err="1"/>
              <a:t>och</a:t>
            </a:r>
            <a:r>
              <a:rPr lang="en-US" sz="1200" i="1" dirty="0"/>
              <a:t> &lt;390 cm</a:t>
            </a:r>
            <a:endParaRPr lang="sv-SE" sz="1200" i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61310B8-D48B-6BDF-836A-2F4C4E2702E6}"/>
              </a:ext>
            </a:extLst>
          </p:cNvPr>
          <p:cNvSpPr txBox="1"/>
          <p:nvPr/>
        </p:nvSpPr>
        <p:spPr>
          <a:xfrm>
            <a:off x="5372461" y="6115385"/>
            <a:ext cx="18433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&gt;=355 cm </a:t>
            </a:r>
            <a:r>
              <a:rPr lang="en-US" sz="1200" i="1" dirty="0" err="1"/>
              <a:t>och</a:t>
            </a:r>
            <a:r>
              <a:rPr lang="en-US" sz="1200" i="1" dirty="0"/>
              <a:t> &lt;385 cm</a:t>
            </a:r>
            <a:endParaRPr lang="sv-SE" sz="12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57362E-DBAD-C60B-4E9E-DB888FDC5C31}"/>
              </a:ext>
            </a:extLst>
          </p:cNvPr>
          <p:cNvSpPr txBox="1"/>
          <p:nvPr/>
        </p:nvSpPr>
        <p:spPr>
          <a:xfrm>
            <a:off x="11517846" y="4385217"/>
            <a:ext cx="92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400 cm</a:t>
            </a:r>
            <a:endParaRPr lang="sv-SE" sz="14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0E8DEEF-A897-B467-7703-40AAF81804EC}"/>
              </a:ext>
            </a:extLst>
          </p:cNvPr>
          <p:cNvCxnSpPr/>
          <p:nvPr/>
        </p:nvCxnSpPr>
        <p:spPr>
          <a:xfrm>
            <a:off x="11801267" y="416891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94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9" grpId="0"/>
      <p:bldP spid="30" grpId="0"/>
      <p:bldP spid="31" grpId="0"/>
      <p:bldP spid="32" grpId="0"/>
      <p:bldP spid="33" grpId="0"/>
      <p:bldP spid="35" grpId="0"/>
      <p:bldP spid="26" grpId="0"/>
      <p:bldP spid="28" grpId="0"/>
      <p:bldP spid="29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675E5CD-81F4-859A-C6A8-16E4AEEA2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63129-20A7-D528-3AF1-46C36FB34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Klassning</a:t>
            </a:r>
            <a:r>
              <a:rPr lang="en-US" dirty="0"/>
              <a:t> av </a:t>
            </a:r>
            <a:r>
              <a:rPr lang="en-US" dirty="0" err="1"/>
              <a:t>stockar</a:t>
            </a:r>
            <a:r>
              <a:rPr lang="en-US" dirty="0"/>
              <a:t> – </a:t>
            </a:r>
            <a:r>
              <a:rPr lang="en-US" dirty="0" err="1"/>
              <a:t>negativt</a:t>
            </a:r>
            <a:r>
              <a:rPr lang="en-US" dirty="0"/>
              <a:t> </a:t>
            </a:r>
            <a:r>
              <a:rPr lang="en-US" dirty="0" err="1"/>
              <a:t>modulfönster</a:t>
            </a:r>
            <a:endParaRPr lang="sv-SE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DCE8737-32DA-D91E-AD1B-10CED4DCE746}"/>
              </a:ext>
            </a:extLst>
          </p:cNvPr>
          <p:cNvCxnSpPr>
            <a:cxnSpLocks/>
          </p:cNvCxnSpPr>
          <p:nvPr/>
        </p:nvCxnSpPr>
        <p:spPr>
          <a:xfrm>
            <a:off x="190500" y="4168913"/>
            <a:ext cx="120015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9A349C2-8FB5-0233-4F72-E2E064110B45}"/>
              </a:ext>
            </a:extLst>
          </p:cNvPr>
          <p:cNvCxnSpPr/>
          <p:nvPr/>
        </p:nvCxnSpPr>
        <p:spPr>
          <a:xfrm>
            <a:off x="6334125" y="3502163"/>
            <a:ext cx="0" cy="53340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28BA5C-D71F-094F-00D6-E5ACB439EC9F}"/>
              </a:ext>
            </a:extLst>
          </p:cNvPr>
          <p:cNvCxnSpPr/>
          <p:nvPr/>
        </p:nvCxnSpPr>
        <p:spPr>
          <a:xfrm>
            <a:off x="5457825" y="2149613"/>
            <a:ext cx="0" cy="533400"/>
          </a:xfrm>
          <a:prstGeom prst="line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4AD2A60-75B8-6D4E-238D-DA33329EF104}"/>
              </a:ext>
            </a:extLst>
          </p:cNvPr>
          <p:cNvSpPr/>
          <p:nvPr/>
        </p:nvSpPr>
        <p:spPr>
          <a:xfrm>
            <a:off x="5905503" y="2715245"/>
            <a:ext cx="876298" cy="64403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Kap-</a:t>
            </a:r>
            <a:r>
              <a:rPr lang="en-US" sz="1400" dirty="0" err="1"/>
              <a:t>fönster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en-US" sz="1400" dirty="0"/>
              <a:t>-1 till 1</a:t>
            </a:r>
            <a:endParaRPr lang="sv-SE" sz="1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081BFF-EF3C-9B5E-A471-A1B5E3EB089A}"/>
              </a:ext>
            </a:extLst>
          </p:cNvPr>
          <p:cNvSpPr/>
          <p:nvPr/>
        </p:nvSpPr>
        <p:spPr>
          <a:xfrm>
            <a:off x="4737982" y="1363800"/>
            <a:ext cx="2647947" cy="7000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Modul</a:t>
            </a:r>
            <a:br>
              <a:rPr lang="en-US" sz="1600" dirty="0"/>
            </a:br>
            <a:r>
              <a:rPr lang="en-US" sz="1600" dirty="0" err="1"/>
              <a:t>fönster</a:t>
            </a:r>
            <a:br>
              <a:rPr lang="en-US" sz="1600" dirty="0"/>
            </a:br>
            <a:r>
              <a:rPr lang="en-US" sz="1600" dirty="0"/>
              <a:t>-2 -- 5</a:t>
            </a:r>
            <a:endParaRPr lang="sv-SE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59647-A164-362D-1380-DCC6F3F7CDB9}"/>
              </a:ext>
            </a:extLst>
          </p:cNvPr>
          <p:cNvSpPr txBox="1"/>
          <p:nvPr/>
        </p:nvSpPr>
        <p:spPr>
          <a:xfrm>
            <a:off x="6381750" y="3464058"/>
            <a:ext cx="1964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Klasslängd</a:t>
            </a:r>
            <a:r>
              <a:rPr lang="en-US" sz="1600" dirty="0"/>
              <a:t> </a:t>
            </a:r>
            <a:r>
              <a:rPr lang="en-US" sz="1600" dirty="0" err="1"/>
              <a:t>skördare</a:t>
            </a:r>
            <a:endParaRPr lang="en-US" sz="1600" dirty="0"/>
          </a:p>
          <a:p>
            <a:r>
              <a:rPr lang="en-US" sz="1600" dirty="0"/>
              <a:t>370 cm</a:t>
            </a:r>
            <a:endParaRPr lang="sv-SE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26D718-A900-7752-D66C-BA460ACB8293}"/>
              </a:ext>
            </a:extLst>
          </p:cNvPr>
          <p:cNvSpPr txBox="1"/>
          <p:nvPr/>
        </p:nvSpPr>
        <p:spPr>
          <a:xfrm>
            <a:off x="5601820" y="2136333"/>
            <a:ext cx="1653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Modul-</a:t>
            </a:r>
            <a:r>
              <a:rPr lang="en-US" sz="1600" dirty="0" err="1"/>
              <a:t>längd</a:t>
            </a:r>
            <a:r>
              <a:rPr lang="en-US" sz="1600" dirty="0"/>
              <a:t> </a:t>
            </a:r>
            <a:r>
              <a:rPr lang="en-US" sz="1600" dirty="0" err="1"/>
              <a:t>såg</a:t>
            </a:r>
            <a:br>
              <a:rPr lang="en-US" sz="1600" dirty="0"/>
            </a:br>
            <a:r>
              <a:rPr lang="en-US" sz="1600" dirty="0"/>
              <a:t>-5 cm</a:t>
            </a:r>
            <a:endParaRPr lang="sv-SE" sz="16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D6FE7F0-9DD5-34B4-B324-2D210E0D58FC}"/>
              </a:ext>
            </a:extLst>
          </p:cNvPr>
          <p:cNvCxnSpPr/>
          <p:nvPr/>
        </p:nvCxnSpPr>
        <p:spPr>
          <a:xfrm>
            <a:off x="485775" y="417499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4A31C8-F80E-B431-47BE-387CA5BC496A}"/>
              </a:ext>
            </a:extLst>
          </p:cNvPr>
          <p:cNvCxnSpPr/>
          <p:nvPr/>
        </p:nvCxnSpPr>
        <p:spPr>
          <a:xfrm>
            <a:off x="6324600" y="416891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36B281A-9031-7039-18BF-EB0E83AED96F}"/>
              </a:ext>
            </a:extLst>
          </p:cNvPr>
          <p:cNvSpPr txBox="1"/>
          <p:nvPr/>
        </p:nvSpPr>
        <p:spPr>
          <a:xfrm>
            <a:off x="6057900" y="4398187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370 cm</a:t>
            </a:r>
            <a:endParaRPr lang="sv-SE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2D7283-C0BC-E0A2-7340-41D73C130D67}"/>
              </a:ext>
            </a:extLst>
          </p:cNvPr>
          <p:cNvSpPr txBox="1"/>
          <p:nvPr/>
        </p:nvSpPr>
        <p:spPr>
          <a:xfrm>
            <a:off x="190500" y="4482442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340 cm</a:t>
            </a:r>
            <a:endParaRPr lang="sv-SE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25AE96-9FA3-D8F8-DC6E-131190F2124F}"/>
              </a:ext>
            </a:extLst>
          </p:cNvPr>
          <p:cNvSpPr txBox="1"/>
          <p:nvPr/>
        </p:nvSpPr>
        <p:spPr>
          <a:xfrm>
            <a:off x="5105402" y="4388673"/>
            <a:ext cx="9524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365 cm</a:t>
            </a:r>
            <a:endParaRPr lang="sv-SE" sz="1400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E1517FB-0C65-D11B-4812-18B71B4AA71A}"/>
              </a:ext>
            </a:extLst>
          </p:cNvPr>
          <p:cNvCxnSpPr>
            <a:cxnSpLocks/>
          </p:cNvCxnSpPr>
          <p:nvPr/>
        </p:nvCxnSpPr>
        <p:spPr>
          <a:xfrm>
            <a:off x="5391150" y="4178438"/>
            <a:ext cx="0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0299B48-7DB5-1A98-F308-D5A9D3E27DB3}"/>
              </a:ext>
            </a:extLst>
          </p:cNvPr>
          <p:cNvCxnSpPr>
            <a:cxnSpLocks/>
          </p:cNvCxnSpPr>
          <p:nvPr/>
        </p:nvCxnSpPr>
        <p:spPr>
          <a:xfrm flipV="1">
            <a:off x="5451135" y="5726349"/>
            <a:ext cx="5940000" cy="45801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E47C61F-448B-D0EB-91B1-2340C395AAFD}"/>
              </a:ext>
            </a:extLst>
          </p:cNvPr>
          <p:cNvSpPr txBox="1"/>
          <p:nvPr/>
        </p:nvSpPr>
        <p:spPr>
          <a:xfrm>
            <a:off x="2342746" y="5610910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Nedre</a:t>
            </a:r>
            <a:endParaRPr lang="sv-SE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9BD354-1A87-8B21-C890-28B6BFF7D681}"/>
              </a:ext>
            </a:extLst>
          </p:cNvPr>
          <p:cNvSpPr txBox="1"/>
          <p:nvPr/>
        </p:nvSpPr>
        <p:spPr>
          <a:xfrm>
            <a:off x="2971802" y="4379148"/>
            <a:ext cx="8572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355 cm</a:t>
            </a:r>
            <a:endParaRPr lang="sv-SE" sz="14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9637D27-1DD5-02BB-BFE5-272190A5A195}"/>
              </a:ext>
            </a:extLst>
          </p:cNvPr>
          <p:cNvCxnSpPr>
            <a:cxnSpLocks/>
          </p:cNvCxnSpPr>
          <p:nvPr/>
        </p:nvCxnSpPr>
        <p:spPr>
          <a:xfrm>
            <a:off x="3257550" y="4168913"/>
            <a:ext cx="0" cy="7538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CA3C7B9-88DE-E8FD-3EF2-931965681D42}"/>
              </a:ext>
            </a:extLst>
          </p:cNvPr>
          <p:cNvSpPr txBox="1"/>
          <p:nvPr/>
        </p:nvSpPr>
        <p:spPr>
          <a:xfrm>
            <a:off x="8810626" y="4388673"/>
            <a:ext cx="1419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385 cm</a:t>
            </a:r>
            <a:endParaRPr lang="sv-SE" sz="14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78617C0-79B5-ADF0-8730-B5A21BB8242C}"/>
              </a:ext>
            </a:extLst>
          </p:cNvPr>
          <p:cNvCxnSpPr>
            <a:cxnSpLocks/>
          </p:cNvCxnSpPr>
          <p:nvPr/>
        </p:nvCxnSpPr>
        <p:spPr>
          <a:xfrm>
            <a:off x="9096374" y="4178438"/>
            <a:ext cx="1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A4D7F43-3761-6D64-2ABA-44DC9A222C4B}"/>
              </a:ext>
            </a:extLst>
          </p:cNvPr>
          <p:cNvSpPr txBox="1"/>
          <p:nvPr/>
        </p:nvSpPr>
        <p:spPr>
          <a:xfrm>
            <a:off x="4095749" y="4379148"/>
            <a:ext cx="9524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360 cm</a:t>
            </a:r>
            <a:endParaRPr lang="sv-SE" sz="14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F940365-15CA-07A2-FEAD-F24325471265}"/>
              </a:ext>
            </a:extLst>
          </p:cNvPr>
          <p:cNvCxnSpPr>
            <a:cxnSpLocks/>
          </p:cNvCxnSpPr>
          <p:nvPr/>
        </p:nvCxnSpPr>
        <p:spPr>
          <a:xfrm>
            <a:off x="4381497" y="4168913"/>
            <a:ext cx="0" cy="6586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F661535-9BC5-B8C6-C7B0-7F525576DC93}"/>
              </a:ext>
            </a:extLst>
          </p:cNvPr>
          <p:cNvSpPr txBox="1"/>
          <p:nvPr/>
        </p:nvSpPr>
        <p:spPr>
          <a:xfrm>
            <a:off x="2219326" y="5136732"/>
            <a:ext cx="20738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err="1"/>
              <a:t>Typ</a:t>
            </a:r>
            <a:r>
              <a:rPr lang="en-US" sz="1400" b="1" dirty="0"/>
              <a:t> av </a:t>
            </a:r>
            <a:r>
              <a:rPr lang="en-US" sz="1400" b="1" dirty="0" err="1"/>
              <a:t>längdklassning</a:t>
            </a:r>
            <a:r>
              <a:rPr lang="en-US" sz="1400" b="1" dirty="0"/>
              <a:t>:</a:t>
            </a:r>
            <a:endParaRPr lang="sv-SE" sz="14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349AD8-0339-193E-2D07-5FB3B2A77DB5}"/>
              </a:ext>
            </a:extLst>
          </p:cNvPr>
          <p:cNvSpPr txBox="1"/>
          <p:nvPr/>
        </p:nvSpPr>
        <p:spPr>
          <a:xfrm>
            <a:off x="7825904" y="5494200"/>
            <a:ext cx="18433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&gt;=365 cm </a:t>
            </a:r>
            <a:r>
              <a:rPr lang="en-US" sz="1200" i="1" dirty="0" err="1"/>
              <a:t>och</a:t>
            </a:r>
            <a:r>
              <a:rPr lang="en-US" sz="1200" i="1" dirty="0"/>
              <a:t> &lt;395 cm</a:t>
            </a:r>
            <a:endParaRPr lang="sv-SE" sz="12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ADE813-2E05-ACCC-D677-9196EE007B1D}"/>
              </a:ext>
            </a:extLst>
          </p:cNvPr>
          <p:cNvSpPr txBox="1"/>
          <p:nvPr/>
        </p:nvSpPr>
        <p:spPr>
          <a:xfrm>
            <a:off x="11517846" y="4385217"/>
            <a:ext cx="92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400 cm</a:t>
            </a:r>
            <a:endParaRPr lang="sv-SE" sz="14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6A131B-313A-69E8-E3C9-43A98D4220FF}"/>
              </a:ext>
            </a:extLst>
          </p:cNvPr>
          <p:cNvCxnSpPr/>
          <p:nvPr/>
        </p:nvCxnSpPr>
        <p:spPr>
          <a:xfrm>
            <a:off x="11801267" y="4168913"/>
            <a:ext cx="0" cy="2476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995BEA8-8BA7-436C-4D43-4273DB974C97}"/>
              </a:ext>
            </a:extLst>
          </p:cNvPr>
          <p:cNvSpPr txBox="1"/>
          <p:nvPr/>
        </p:nvSpPr>
        <p:spPr>
          <a:xfrm rot="20243343">
            <a:off x="741952" y="2403741"/>
            <a:ext cx="30919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Inte bra!</a:t>
            </a:r>
            <a:endParaRPr lang="sv-SE" sz="3600" b="1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DFEDA2-6ECC-2253-EE3B-1454322DECD3}"/>
              </a:ext>
            </a:extLst>
          </p:cNvPr>
          <p:cNvSpPr txBox="1"/>
          <p:nvPr/>
        </p:nvSpPr>
        <p:spPr>
          <a:xfrm>
            <a:off x="4732394" y="2404495"/>
            <a:ext cx="8762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600" dirty="0">
                <a:solidFill>
                  <a:srgbClr val="C00000"/>
                </a:solidFill>
              </a:rPr>
              <a:t>Inga stockar här!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075DB82C-8015-A0FC-AEB8-572A1533A5E9}"/>
              </a:ext>
            </a:extLst>
          </p:cNvPr>
          <p:cNvSpPr/>
          <p:nvPr/>
        </p:nvSpPr>
        <p:spPr>
          <a:xfrm rot="5400000">
            <a:off x="4915327" y="1979127"/>
            <a:ext cx="310263" cy="664955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209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9" grpId="0"/>
      <p:bldP spid="30" grpId="0"/>
      <p:bldP spid="33" grpId="0"/>
      <p:bldP spid="35" grpId="0"/>
      <p:bldP spid="26" grpId="0"/>
      <p:bldP spid="28" grpId="0"/>
      <p:bldP spid="29" grpId="0"/>
      <p:bldP spid="13" grpId="0"/>
      <p:bldP spid="4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9C2A8D-CC1B-2078-7517-106C3823B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63" y="0"/>
            <a:ext cx="11915874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ED44937-08A5-FEAC-B6B7-6A3F3A1CB5A1}"/>
              </a:ext>
            </a:extLst>
          </p:cNvPr>
          <p:cNvSpPr/>
          <p:nvPr/>
        </p:nvSpPr>
        <p:spPr>
          <a:xfrm>
            <a:off x="9936398" y="2729349"/>
            <a:ext cx="581026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30BB322-1C3C-664E-311B-69BE8953246D}"/>
              </a:ext>
            </a:extLst>
          </p:cNvPr>
          <p:cNvSpPr/>
          <p:nvPr/>
        </p:nvSpPr>
        <p:spPr>
          <a:xfrm>
            <a:off x="519819" y="5892257"/>
            <a:ext cx="1043293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AF69F4-BE0C-AFAD-7059-F95BFE9EF965}"/>
              </a:ext>
            </a:extLst>
          </p:cNvPr>
          <p:cNvSpPr/>
          <p:nvPr/>
        </p:nvSpPr>
        <p:spPr>
          <a:xfrm>
            <a:off x="519819" y="5529513"/>
            <a:ext cx="1043293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BBF3937-56A1-DCB3-4F54-88CAF4AF2C6F}"/>
              </a:ext>
            </a:extLst>
          </p:cNvPr>
          <p:cNvSpPr/>
          <p:nvPr/>
        </p:nvSpPr>
        <p:spPr>
          <a:xfrm>
            <a:off x="519819" y="5177897"/>
            <a:ext cx="1043293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D302E36-0B0E-F456-F370-080424ABD3C5}"/>
              </a:ext>
            </a:extLst>
          </p:cNvPr>
          <p:cNvSpPr/>
          <p:nvPr/>
        </p:nvSpPr>
        <p:spPr>
          <a:xfrm>
            <a:off x="519819" y="4848887"/>
            <a:ext cx="1043293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72B162A-E3CB-310D-2F27-9C2AD959C7ED}"/>
              </a:ext>
            </a:extLst>
          </p:cNvPr>
          <p:cNvSpPr/>
          <p:nvPr/>
        </p:nvSpPr>
        <p:spPr>
          <a:xfrm>
            <a:off x="519819" y="4515573"/>
            <a:ext cx="1043293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6657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50DC-7D5B-771B-C1DE-E83AB4D38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E1E93-2913-A81A-D315-919EF7429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F9863D-0133-79E0-00DF-966B09A11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95" y="0"/>
            <a:ext cx="11226209" cy="68580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826AEF-E9DD-5434-F284-31666926DF75}"/>
              </a:ext>
            </a:extLst>
          </p:cNvPr>
          <p:cNvSpPr/>
          <p:nvPr/>
        </p:nvSpPr>
        <p:spPr>
          <a:xfrm>
            <a:off x="2812319" y="2757423"/>
            <a:ext cx="445135" cy="219074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3F65D3B-B207-3DB3-892A-16F1B489888D}"/>
              </a:ext>
            </a:extLst>
          </p:cNvPr>
          <p:cNvSpPr/>
          <p:nvPr/>
        </p:nvSpPr>
        <p:spPr>
          <a:xfrm>
            <a:off x="7999952" y="2776673"/>
            <a:ext cx="445135" cy="219074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3160A8B-8E71-AF3F-7F54-CE05E75BD454}"/>
              </a:ext>
            </a:extLst>
          </p:cNvPr>
          <p:cNvSpPr/>
          <p:nvPr/>
        </p:nvSpPr>
        <p:spPr>
          <a:xfrm>
            <a:off x="1042500" y="271609"/>
            <a:ext cx="581026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970FBB6-E59B-4309-EC88-6EB8EED9F5A8}"/>
              </a:ext>
            </a:extLst>
          </p:cNvPr>
          <p:cNvSpPr/>
          <p:nvPr/>
        </p:nvSpPr>
        <p:spPr>
          <a:xfrm>
            <a:off x="6375660" y="5571104"/>
            <a:ext cx="1652990" cy="2952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2180608-78B5-FF64-609E-7B940EF2F115}"/>
              </a:ext>
            </a:extLst>
          </p:cNvPr>
          <p:cNvSpPr/>
          <p:nvPr/>
        </p:nvSpPr>
        <p:spPr>
          <a:xfrm>
            <a:off x="606989" y="4741010"/>
            <a:ext cx="4860159" cy="52605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770982D-CF6C-A769-4D5E-E5D76719E66B}"/>
              </a:ext>
            </a:extLst>
          </p:cNvPr>
          <p:cNvSpPr/>
          <p:nvPr/>
        </p:nvSpPr>
        <p:spPr>
          <a:xfrm>
            <a:off x="2160656" y="2757423"/>
            <a:ext cx="445135" cy="219074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651D05C-937F-FDA0-3572-3513FC83201D}"/>
              </a:ext>
            </a:extLst>
          </p:cNvPr>
          <p:cNvSpPr/>
          <p:nvPr/>
        </p:nvSpPr>
        <p:spPr>
          <a:xfrm>
            <a:off x="606990" y="4209232"/>
            <a:ext cx="2107334" cy="444966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FE89AD4-7F5C-4EDB-2B20-F365C92DDA49}"/>
              </a:ext>
            </a:extLst>
          </p:cNvPr>
          <p:cNvCxnSpPr>
            <a:stCxn id="18" idx="2"/>
          </p:cNvCxnSpPr>
          <p:nvPr/>
        </p:nvCxnSpPr>
        <p:spPr>
          <a:xfrm flipH="1">
            <a:off x="1623526" y="2976497"/>
            <a:ext cx="759698" cy="1232735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50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5B9C404-C096-FB67-12AF-C9F830FF1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16" y="0"/>
            <a:ext cx="11775367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54D0501-F1F6-03DA-05C1-5012A9AF5758}"/>
              </a:ext>
            </a:extLst>
          </p:cNvPr>
          <p:cNvSpPr/>
          <p:nvPr/>
        </p:nvSpPr>
        <p:spPr>
          <a:xfrm>
            <a:off x="2538600" y="2991762"/>
            <a:ext cx="445135" cy="21907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A568C3-0CDE-99A1-E517-34542216DA73}"/>
              </a:ext>
            </a:extLst>
          </p:cNvPr>
          <p:cNvSpPr/>
          <p:nvPr/>
        </p:nvSpPr>
        <p:spPr>
          <a:xfrm>
            <a:off x="7357925" y="2966893"/>
            <a:ext cx="445135" cy="21907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F088B65-2B4D-DE29-2B76-1E65CCE7EECA}"/>
              </a:ext>
            </a:extLst>
          </p:cNvPr>
          <p:cNvCxnSpPr>
            <a:cxnSpLocks/>
          </p:cNvCxnSpPr>
          <p:nvPr/>
        </p:nvCxnSpPr>
        <p:spPr>
          <a:xfrm flipV="1">
            <a:off x="2784609" y="2747962"/>
            <a:ext cx="76200" cy="2000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97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47A2FF-2640-25C2-A498-E374AAA0D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52" y="0"/>
            <a:ext cx="11894096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1E0C63-8D55-F548-0FD4-9929D3A32170}"/>
              </a:ext>
            </a:extLst>
          </p:cNvPr>
          <p:cNvSpPr/>
          <p:nvPr/>
        </p:nvSpPr>
        <p:spPr>
          <a:xfrm>
            <a:off x="78554" y="1182354"/>
            <a:ext cx="1730696" cy="12177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F4A62ED-EB06-E560-0932-2F3D1BB86FB1}"/>
              </a:ext>
            </a:extLst>
          </p:cNvPr>
          <p:cNvSpPr/>
          <p:nvPr/>
        </p:nvSpPr>
        <p:spPr>
          <a:xfrm>
            <a:off x="78554" y="1454217"/>
            <a:ext cx="1730696" cy="12177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8977523-8A96-74AF-055B-3A37A9B64403}"/>
              </a:ext>
            </a:extLst>
          </p:cNvPr>
          <p:cNvSpPr/>
          <p:nvPr/>
        </p:nvSpPr>
        <p:spPr>
          <a:xfrm>
            <a:off x="97804" y="4911390"/>
            <a:ext cx="1730696" cy="28966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0B94148-D9E5-4795-3DE6-E5E9AA5D9157}"/>
              </a:ext>
            </a:extLst>
          </p:cNvPr>
          <p:cNvSpPr/>
          <p:nvPr/>
        </p:nvSpPr>
        <p:spPr>
          <a:xfrm>
            <a:off x="9529011" y="830299"/>
            <a:ext cx="2636708" cy="2872902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153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D9752-C622-6D7E-B861-7D4F4EA6C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Mätning</a:t>
            </a:r>
            <a:r>
              <a:rPr lang="en-US" dirty="0"/>
              <a:t> vid </a:t>
            </a:r>
            <a:r>
              <a:rPr lang="en-US" dirty="0" err="1"/>
              <a:t>sågverk</a:t>
            </a:r>
            <a:r>
              <a:rPr lang="en-US" dirty="0"/>
              <a:t>….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3C75C-5B2B-B665-F7A5-E666C27DE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663" y="5505652"/>
            <a:ext cx="3245695" cy="123219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Stockmätning</a:t>
            </a:r>
            <a:r>
              <a:rPr lang="en-US" dirty="0"/>
              <a:t> vid </a:t>
            </a:r>
            <a:r>
              <a:rPr lang="en-US" dirty="0" err="1"/>
              <a:t>sågverk</a:t>
            </a:r>
            <a:r>
              <a:rPr lang="en-US" dirty="0"/>
              <a:t> ger </a:t>
            </a:r>
            <a:r>
              <a:rPr lang="en-US" dirty="0" err="1"/>
              <a:t>spårbarhet</a:t>
            </a:r>
            <a:r>
              <a:rPr lang="en-US" dirty="0"/>
              <a:t> per stock </a:t>
            </a:r>
            <a:r>
              <a:rPr lang="en-US" dirty="0" err="1"/>
              <a:t>bakåt</a:t>
            </a:r>
            <a:endParaRPr lang="en-SE" dirty="0"/>
          </a:p>
        </p:txBody>
      </p:sp>
      <p:pic>
        <p:nvPicPr>
          <p:cNvPr id="1026" name="Picture 2" descr="Lasermätning av virke vid Södras mätstation i Värö. / The measuring station at Värö will be the first at Södra to introduce new laser technology for measuring timber stack volumes on trucks. ">
            <a:extLst>
              <a:ext uri="{FF2B5EF4-FFF2-40B4-BE49-F238E27FC236}">
                <a16:creationId xmlns:a16="http://schemas.microsoft.com/office/drawing/2014/main" id="{52E94163-5BD6-7F05-FF60-19B6DEFCA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986" y="1320830"/>
            <a:ext cx="4175888" cy="278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4D62C122-C142-9B7A-28FA-8B70E29E7F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E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AD39988D-DC83-A99C-C39A-E4F3C7307A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88464" y="314722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E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F22CB7B0-DDE8-3581-35A5-6197070C0A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E"/>
          </a:p>
        </p:txBody>
      </p:sp>
      <p:sp>
        <p:nvSpPr>
          <p:cNvPr id="7" name="AutoShape 10" descr=" ">
            <a:extLst>
              <a:ext uri="{FF2B5EF4-FFF2-40B4-BE49-F238E27FC236}">
                <a16:creationId xmlns:a16="http://schemas.microsoft.com/office/drawing/2014/main" id="{06E204F9-5AE7-2B25-C183-ACD15A11F0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E"/>
          </a:p>
        </p:txBody>
      </p:sp>
      <p:pic>
        <p:nvPicPr>
          <p:cNvPr id="1042" name="Picture 18" descr="Så mäts virke idag och så kan det komma att mätas imorgon - Skogforsk">
            <a:extLst>
              <a:ext uri="{FF2B5EF4-FFF2-40B4-BE49-F238E27FC236}">
                <a16:creationId xmlns:a16="http://schemas.microsoft.com/office/drawing/2014/main" id="{972B386D-DB05-9B2F-D218-7EB2BBF88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083" y="4237952"/>
            <a:ext cx="4444254" cy="249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ätramar för vederlagsmätning och timmersortering på sågverk">
            <a:extLst>
              <a:ext uri="{FF2B5EF4-FFF2-40B4-BE49-F238E27FC236}">
                <a16:creationId xmlns:a16="http://schemas.microsoft.com/office/drawing/2014/main" id="{851D63AF-1E94-EE82-C941-4A551ACF8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" y="2604018"/>
            <a:ext cx="3915727" cy="260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B2485EC-9CBF-5872-A229-2303D8017DE2}"/>
              </a:ext>
            </a:extLst>
          </p:cNvPr>
          <p:cNvCxnSpPr>
            <a:cxnSpLocks/>
          </p:cNvCxnSpPr>
          <p:nvPr/>
        </p:nvCxnSpPr>
        <p:spPr>
          <a:xfrm flipV="1">
            <a:off x="4505266" y="3884192"/>
            <a:ext cx="1935598" cy="200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04876FF-E302-AE7E-F7B4-34E7FDCDEC03}"/>
              </a:ext>
            </a:extLst>
          </p:cNvPr>
          <p:cNvSpPr txBox="1">
            <a:spLocks/>
          </p:cNvSpPr>
          <p:nvPr/>
        </p:nvSpPr>
        <p:spPr>
          <a:xfrm>
            <a:off x="4271022" y="4087518"/>
            <a:ext cx="3245695" cy="1232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FF0000"/>
                </a:solidFill>
              </a:rPr>
              <a:t>Trend i Sverige</a:t>
            </a:r>
            <a:endParaRPr lang="en-SE" dirty="0">
              <a:solidFill>
                <a:srgbClr val="FF0000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FD12AAC-9452-5B01-FF5E-74853128B2FF}"/>
              </a:ext>
            </a:extLst>
          </p:cNvPr>
          <p:cNvSpPr txBox="1">
            <a:spLocks/>
          </p:cNvSpPr>
          <p:nvPr/>
        </p:nvSpPr>
        <p:spPr>
          <a:xfrm>
            <a:off x="7372952" y="6583680"/>
            <a:ext cx="4819048" cy="30459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/>
              <a:t>Spårbarhet</a:t>
            </a:r>
            <a:r>
              <a:rPr lang="en-US" dirty="0"/>
              <a:t> </a:t>
            </a:r>
            <a:r>
              <a:rPr lang="en-US" dirty="0" err="1"/>
              <a:t>bakåt</a:t>
            </a:r>
            <a:r>
              <a:rPr lang="en-US" dirty="0"/>
              <a:t> per stock </a:t>
            </a:r>
            <a:r>
              <a:rPr lang="en-US" dirty="0" err="1"/>
              <a:t>saknas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70984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59A34-61F8-F517-F7FA-37D9BF894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Negativa</a:t>
            </a:r>
            <a:r>
              <a:rPr lang="en-US" dirty="0"/>
              <a:t> </a:t>
            </a:r>
            <a:r>
              <a:rPr lang="en-US" dirty="0" err="1"/>
              <a:t>kap-fönster</a:t>
            </a:r>
            <a:r>
              <a:rPr lang="en-US" dirty="0"/>
              <a:t>?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E052D-9B16-BD03-B4AE-57647A8A69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Exempel</a:t>
            </a:r>
            <a:r>
              <a:rPr lang="en-US" dirty="0"/>
              <a:t> </a:t>
            </a:r>
            <a:r>
              <a:rPr lang="en-US" dirty="0" err="1"/>
              <a:t>Sikfors</a:t>
            </a:r>
            <a:r>
              <a:rPr lang="en-US" dirty="0"/>
              <a:t> </a:t>
            </a:r>
            <a:r>
              <a:rPr lang="en-US" dirty="0" err="1"/>
              <a:t>kapfönster</a:t>
            </a:r>
            <a:r>
              <a:rPr lang="en-US" dirty="0"/>
              <a:t> 0-1 cm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8440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DFE2027-D205-30B0-BDB6-121E143F0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3" y="0"/>
            <a:ext cx="12074413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CF1B4A-4474-3C06-2520-8CD17AFA3BC7}"/>
              </a:ext>
            </a:extLst>
          </p:cNvPr>
          <p:cNvSpPr/>
          <p:nvPr/>
        </p:nvSpPr>
        <p:spPr>
          <a:xfrm>
            <a:off x="4791075" y="2025083"/>
            <a:ext cx="4000500" cy="464241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D0DE18-EE6A-4DE7-73B3-6EA31DFD82CD}"/>
              </a:ext>
            </a:extLst>
          </p:cNvPr>
          <p:cNvSpPr/>
          <p:nvPr/>
        </p:nvSpPr>
        <p:spPr>
          <a:xfrm>
            <a:off x="126679" y="924218"/>
            <a:ext cx="1730696" cy="22383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963044E-31C1-EAF1-2E0D-C38735AD8044}"/>
              </a:ext>
            </a:extLst>
          </p:cNvPr>
          <p:cNvSpPr/>
          <p:nvPr/>
        </p:nvSpPr>
        <p:spPr>
          <a:xfrm>
            <a:off x="126679" y="1466944"/>
            <a:ext cx="1730696" cy="22383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7621D9-AEFC-83D5-AD0F-509DE30DD5D5}"/>
              </a:ext>
            </a:extLst>
          </p:cNvPr>
          <p:cNvSpPr/>
          <p:nvPr/>
        </p:nvSpPr>
        <p:spPr>
          <a:xfrm>
            <a:off x="126679" y="5141930"/>
            <a:ext cx="1730696" cy="33575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B20E66-3C9F-417A-8F62-0594D63FEBF5}"/>
              </a:ext>
            </a:extLst>
          </p:cNvPr>
          <p:cNvSpPr/>
          <p:nvPr/>
        </p:nvSpPr>
        <p:spPr>
          <a:xfrm>
            <a:off x="126679" y="2725258"/>
            <a:ext cx="1730696" cy="22383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85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E84AC9E-2C61-26C6-B616-7CFA63828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" y="0"/>
            <a:ext cx="12171705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1BD3640-8994-29D6-28B3-A05E2FE2FD93}"/>
              </a:ext>
            </a:extLst>
          </p:cNvPr>
          <p:cNvSpPr/>
          <p:nvPr/>
        </p:nvSpPr>
        <p:spPr>
          <a:xfrm>
            <a:off x="105879" y="3005222"/>
            <a:ext cx="4186988" cy="35560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C2D2C19-F984-CCB7-AA23-0FA599F52EA8}"/>
              </a:ext>
            </a:extLst>
          </p:cNvPr>
          <p:cNvSpPr/>
          <p:nvPr/>
        </p:nvSpPr>
        <p:spPr>
          <a:xfrm>
            <a:off x="105878" y="1512982"/>
            <a:ext cx="4186989" cy="35560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2B6F11A-225B-716F-DCE8-1C7F26E44C48}"/>
              </a:ext>
            </a:extLst>
          </p:cNvPr>
          <p:cNvSpPr/>
          <p:nvPr/>
        </p:nvSpPr>
        <p:spPr>
          <a:xfrm>
            <a:off x="4388598" y="1512982"/>
            <a:ext cx="3631453" cy="35560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8F871BB-1660-594A-3823-01A2BCABD175}"/>
              </a:ext>
            </a:extLst>
          </p:cNvPr>
          <p:cNvSpPr/>
          <p:nvPr/>
        </p:nvSpPr>
        <p:spPr>
          <a:xfrm>
            <a:off x="4388598" y="3005222"/>
            <a:ext cx="3631453" cy="35560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F4AE42E-AC8B-2B35-552B-7A8E70B770C9}"/>
              </a:ext>
            </a:extLst>
          </p:cNvPr>
          <p:cNvCxnSpPr>
            <a:cxnSpLocks/>
          </p:cNvCxnSpPr>
          <p:nvPr/>
        </p:nvCxnSpPr>
        <p:spPr>
          <a:xfrm>
            <a:off x="2076450" y="1623313"/>
            <a:ext cx="4152900" cy="0"/>
          </a:xfrm>
          <a:prstGeom prst="straightConnector1">
            <a:avLst/>
          </a:prstGeom>
          <a:ln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4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0FB2233-E515-9E15-BAB1-2DF5E1BA0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22"/>
            <a:ext cx="12192000" cy="68341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9256B3-01EC-7A6F-F9DD-7ADF6F9D59CA}"/>
              </a:ext>
            </a:extLst>
          </p:cNvPr>
          <p:cNvSpPr txBox="1"/>
          <p:nvPr/>
        </p:nvSpPr>
        <p:spPr>
          <a:xfrm>
            <a:off x="4829083" y="2055813"/>
            <a:ext cx="35107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000" b="1" i="1" u="sng" dirty="0" err="1">
                <a:solidFill>
                  <a:srgbClr val="FF0000"/>
                </a:solidFill>
              </a:rPr>
              <a:t>Hmmmm</a:t>
            </a:r>
            <a:r>
              <a:rPr lang="sv-SE" sz="2000" b="1" i="1" u="sng" dirty="0">
                <a:solidFill>
                  <a:srgbClr val="FF0000"/>
                </a:solidFill>
              </a:rPr>
              <a:t>….</a:t>
            </a:r>
            <a:br>
              <a:rPr lang="sv-SE" sz="2000" b="1" i="1" u="sng" dirty="0">
                <a:solidFill>
                  <a:srgbClr val="FF0000"/>
                </a:solidFill>
              </a:rPr>
            </a:br>
            <a:r>
              <a:rPr lang="sv-SE" sz="2000" b="1" i="1" u="sng" dirty="0">
                <a:solidFill>
                  <a:srgbClr val="FF0000"/>
                </a:solidFill>
              </a:rPr>
              <a:t>Man måste veta klasslängd vid inmätning och modul-fönster som används i sågen!</a:t>
            </a:r>
          </a:p>
        </p:txBody>
      </p:sp>
    </p:spTree>
    <p:extLst>
      <p:ext uri="{BB962C8B-B14F-4D97-AF65-F5344CB8AC3E}">
        <p14:creationId xmlns:p14="http://schemas.microsoft.com/office/powerpoint/2010/main" val="46980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BD507-68E8-5975-0238-AF1E878DF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Negativt</a:t>
            </a:r>
            <a:r>
              <a:rPr lang="en-US" dirty="0"/>
              <a:t> </a:t>
            </a:r>
            <a:r>
              <a:rPr lang="en-US" dirty="0" err="1"/>
              <a:t>övermål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8A967-7EE8-1061-65B4-68F1C3B7E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Exempel</a:t>
            </a:r>
            <a:r>
              <a:rPr lang="en-US" dirty="0"/>
              <a:t> </a:t>
            </a:r>
            <a:r>
              <a:rPr lang="en-US" dirty="0" err="1"/>
              <a:t>Tärendö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060630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757A2-E597-B1BB-D3F6-8224D06D3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B8EA3-19E5-2DEC-30C9-D559F1ADC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BD949D-1273-0B24-E885-011465EF7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798"/>
            <a:ext cx="12192000" cy="6802403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3CB85F8-DE79-AF06-F99A-99770FCD61C1}"/>
              </a:ext>
            </a:extLst>
          </p:cNvPr>
          <p:cNvSpPr/>
          <p:nvPr/>
        </p:nvSpPr>
        <p:spPr>
          <a:xfrm>
            <a:off x="7112000" y="5029908"/>
            <a:ext cx="518160" cy="1281992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sv-SE" dirty="0">
                <a:solidFill>
                  <a:srgbClr val="FF0000"/>
                </a:solidFill>
              </a:rPr>
              <a:t>Längd 489 </a:t>
            </a:r>
            <a:br>
              <a:rPr lang="sv-SE" dirty="0">
                <a:solidFill>
                  <a:srgbClr val="FF0000"/>
                </a:solidFill>
              </a:rPr>
            </a:br>
            <a:r>
              <a:rPr lang="sv-SE" dirty="0">
                <a:solidFill>
                  <a:srgbClr val="FF0000"/>
                </a:solidFill>
              </a:rPr>
              <a:t>	Längdklasser 460 &amp; 490</a:t>
            </a:r>
          </a:p>
          <a:p>
            <a:r>
              <a:rPr lang="sv-SE" dirty="0">
                <a:solidFill>
                  <a:srgbClr val="FF0000"/>
                </a:solidFill>
              </a:rPr>
              <a:t>	Övermål 29 cm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6CA643D-817F-CDA8-C33A-D1578FDC0805}"/>
              </a:ext>
            </a:extLst>
          </p:cNvPr>
          <p:cNvSpPr/>
          <p:nvPr/>
        </p:nvSpPr>
        <p:spPr>
          <a:xfrm>
            <a:off x="79054" y="2825751"/>
            <a:ext cx="1730696" cy="33575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2125164-BA8F-4C11-BF0C-C27FC65BC4A3}"/>
              </a:ext>
            </a:extLst>
          </p:cNvPr>
          <p:cNvSpPr/>
          <p:nvPr/>
        </p:nvSpPr>
        <p:spPr>
          <a:xfrm>
            <a:off x="79054" y="1264596"/>
            <a:ext cx="1730696" cy="22884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707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01FDF-AB4A-570E-9F55-062F3D55E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97364-28D8-4D44-0742-B470855CC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9B6FDF-DDE6-4802-6423-9824FBF93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85"/>
            <a:ext cx="12192000" cy="6836229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A3F6079-EEDA-2D9D-4331-8313077CA1C6}"/>
              </a:ext>
            </a:extLst>
          </p:cNvPr>
          <p:cNvSpPr/>
          <p:nvPr/>
        </p:nvSpPr>
        <p:spPr>
          <a:xfrm>
            <a:off x="79054" y="3082926"/>
            <a:ext cx="1730696" cy="22224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119C3D1-7AAC-AA69-539C-394F526538D5}"/>
              </a:ext>
            </a:extLst>
          </p:cNvPr>
          <p:cNvSpPr/>
          <p:nvPr/>
        </p:nvSpPr>
        <p:spPr>
          <a:xfrm>
            <a:off x="3771900" y="5029908"/>
            <a:ext cx="448310" cy="1281992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r"/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sv-SE" dirty="0">
                <a:solidFill>
                  <a:srgbClr val="FF0000"/>
                </a:solidFill>
              </a:rPr>
              <a:t>Längd 489         	</a:t>
            </a:r>
            <a:br>
              <a:rPr lang="sv-SE" dirty="0">
                <a:solidFill>
                  <a:srgbClr val="FF0000"/>
                </a:solidFill>
              </a:rPr>
            </a:br>
            <a:r>
              <a:rPr lang="sv-SE" dirty="0">
                <a:solidFill>
                  <a:srgbClr val="FF0000"/>
                </a:solidFill>
              </a:rPr>
              <a:t>Längdklasser 490         	</a:t>
            </a:r>
          </a:p>
          <a:p>
            <a:pPr algn="r"/>
            <a:r>
              <a:rPr lang="sv-SE" dirty="0">
                <a:solidFill>
                  <a:srgbClr val="FF0000"/>
                </a:solidFill>
              </a:rPr>
              <a:t>	Övermål -1 cm	  	</a:t>
            </a:r>
          </a:p>
        </p:txBody>
      </p:sp>
    </p:spTree>
    <p:extLst>
      <p:ext uri="{BB962C8B-B14F-4D97-AF65-F5344CB8AC3E}">
        <p14:creationId xmlns:p14="http://schemas.microsoft.com/office/powerpoint/2010/main" val="21907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70139-BAEA-E9B3-019B-B9256F81F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Inställningar</a:t>
            </a:r>
            <a:r>
              <a:rPr lang="en-US" dirty="0"/>
              <a:t> per SST &amp; </a:t>
            </a:r>
            <a:r>
              <a:rPr lang="en-US" dirty="0" err="1"/>
              <a:t>mottagningplats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E3BAD-6403-226D-9644-0E8EFFF3F8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B8D9A9-B78B-9203-0BF3-0B2730F66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09418"/>
            <a:ext cx="9774014" cy="20195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C82D22-176B-80B8-4BD3-4297356F7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268423"/>
            <a:ext cx="10908030" cy="3392562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7C9AAA6-6BB2-B451-F1DA-CCFE4FDD518E}"/>
              </a:ext>
            </a:extLst>
          </p:cNvPr>
          <p:cNvCxnSpPr/>
          <p:nvPr/>
        </p:nvCxnSpPr>
        <p:spPr>
          <a:xfrm>
            <a:off x="6648450" y="2533650"/>
            <a:ext cx="2600325" cy="18669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73E6228-6FDF-55B9-F5B2-332EBA307C6C}"/>
              </a:ext>
            </a:extLst>
          </p:cNvPr>
          <p:cNvCxnSpPr>
            <a:cxnSpLocks/>
          </p:cNvCxnSpPr>
          <p:nvPr/>
        </p:nvCxnSpPr>
        <p:spPr>
          <a:xfrm>
            <a:off x="6648449" y="2630487"/>
            <a:ext cx="2600326" cy="293211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8203870-1380-E3D2-69F3-19CA11FD7F03}"/>
              </a:ext>
            </a:extLst>
          </p:cNvPr>
          <p:cNvCxnSpPr>
            <a:cxnSpLocks/>
          </p:cNvCxnSpPr>
          <p:nvPr/>
        </p:nvCxnSpPr>
        <p:spPr>
          <a:xfrm>
            <a:off x="6648448" y="2514600"/>
            <a:ext cx="2600327" cy="227647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E9EADEF-0592-ADEC-23AF-B08694DAEF92}"/>
              </a:ext>
            </a:extLst>
          </p:cNvPr>
          <p:cNvCxnSpPr>
            <a:cxnSpLocks/>
          </p:cNvCxnSpPr>
          <p:nvPr/>
        </p:nvCxnSpPr>
        <p:spPr>
          <a:xfrm>
            <a:off x="6638922" y="2839798"/>
            <a:ext cx="2600327" cy="227647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DE5D3C0-68DC-8DF3-2BF8-CC0F5D00A196}"/>
              </a:ext>
            </a:extLst>
          </p:cNvPr>
          <p:cNvCxnSpPr>
            <a:cxnSpLocks/>
          </p:cNvCxnSpPr>
          <p:nvPr/>
        </p:nvCxnSpPr>
        <p:spPr>
          <a:xfrm>
            <a:off x="6629396" y="2839798"/>
            <a:ext cx="2619379" cy="302895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C3BB70-E675-19C3-E8D2-B67675F40641}"/>
              </a:ext>
            </a:extLst>
          </p:cNvPr>
          <p:cNvSpPr/>
          <p:nvPr/>
        </p:nvSpPr>
        <p:spPr>
          <a:xfrm>
            <a:off x="5331990" y="3723290"/>
            <a:ext cx="1535738" cy="22224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BFE8310-4023-2513-C035-75F8E58383FC}"/>
              </a:ext>
            </a:extLst>
          </p:cNvPr>
          <p:cNvSpPr/>
          <p:nvPr/>
        </p:nvSpPr>
        <p:spPr>
          <a:xfrm>
            <a:off x="2695795" y="1954213"/>
            <a:ext cx="5994248" cy="22224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F0F2F7D-FDCD-ABC5-E8D6-E412E9B008F0}"/>
              </a:ext>
            </a:extLst>
          </p:cNvPr>
          <p:cNvSpPr/>
          <p:nvPr/>
        </p:nvSpPr>
        <p:spPr>
          <a:xfrm>
            <a:off x="2334866" y="2183387"/>
            <a:ext cx="1796147" cy="22224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4548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7D7D7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7D7D7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7D7D7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7D7D7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7D7D7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5DA9002-A4B0-1BC1-C0AB-008CA450A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999"/>
            <a:ext cx="12192000" cy="610000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F232605-AED4-4286-0505-7C9BE63835FF}"/>
              </a:ext>
            </a:extLst>
          </p:cNvPr>
          <p:cNvSpPr/>
          <p:nvPr/>
        </p:nvSpPr>
        <p:spPr>
          <a:xfrm>
            <a:off x="935752" y="603216"/>
            <a:ext cx="1122759" cy="21298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3870C7-3F11-E044-5B78-E0FE5AA65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425" y="2333772"/>
            <a:ext cx="3616174" cy="19136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8D3B1A1-CD74-B426-857A-81FBA1C55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416" y="2681189"/>
            <a:ext cx="3578299" cy="19136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B08435-2299-B932-A4FD-2BCB4A9398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4674" y="3044459"/>
            <a:ext cx="3578299" cy="19136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637D36-F6B9-3333-7A99-5CDFB712C7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1029" y="3407730"/>
            <a:ext cx="3629370" cy="19136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45ACF8D-7507-A012-DD8E-194F6C7C70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8154" y="3734244"/>
            <a:ext cx="3542871" cy="1913668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BEDDDC8-EF72-CA36-5D20-C47F3EBC81B5}"/>
              </a:ext>
            </a:extLst>
          </p:cNvPr>
          <p:cNvSpPr/>
          <p:nvPr/>
        </p:nvSpPr>
        <p:spPr>
          <a:xfrm>
            <a:off x="116035" y="887332"/>
            <a:ext cx="2025185" cy="23742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A8F9548-66A4-C274-C6A0-ADDF3A5D622B}"/>
              </a:ext>
            </a:extLst>
          </p:cNvPr>
          <p:cNvSpPr/>
          <p:nvPr/>
        </p:nvSpPr>
        <p:spPr>
          <a:xfrm>
            <a:off x="116035" y="5915722"/>
            <a:ext cx="2261405" cy="17379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EBFBD8-FE07-8FB8-F440-411E4C8340EF}"/>
              </a:ext>
            </a:extLst>
          </p:cNvPr>
          <p:cNvSpPr/>
          <p:nvPr/>
        </p:nvSpPr>
        <p:spPr>
          <a:xfrm>
            <a:off x="1692613" y="6068122"/>
            <a:ext cx="5350213" cy="17379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379A514-D52E-DE5A-EF2F-DABA5EA6AB7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000" y="3780000"/>
            <a:ext cx="2016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4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8ED90-57E6-A395-5165-3718F41EF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07DCA8-659E-4EA7-9117-D8E81BDE1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001" y="1603230"/>
            <a:ext cx="8075324" cy="48896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9F0F0F-12E7-0366-DD68-B61EB9576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Konvertering</a:t>
            </a:r>
            <a:r>
              <a:rPr lang="en-US" dirty="0"/>
              <a:t> till “kip”</a:t>
            </a:r>
            <a:endParaRPr lang="sv-SE" dirty="0"/>
          </a:p>
        </p:txBody>
      </p:sp>
      <p:sp>
        <p:nvSpPr>
          <p:cNvPr id="6" name="Callout: Line 5">
            <a:extLst>
              <a:ext uri="{FF2B5EF4-FFF2-40B4-BE49-F238E27FC236}">
                <a16:creationId xmlns:a16="http://schemas.microsoft.com/office/drawing/2014/main" id="{D83B52AD-22AE-A828-7F4E-8DCA0E232D4B}"/>
              </a:ext>
            </a:extLst>
          </p:cNvPr>
          <p:cNvSpPr/>
          <p:nvPr/>
        </p:nvSpPr>
        <p:spPr>
          <a:xfrm>
            <a:off x="404358" y="3332534"/>
            <a:ext cx="2016868" cy="1063557"/>
          </a:xfrm>
          <a:prstGeom prst="borderCallout1">
            <a:avLst>
              <a:gd name="adj1" fmla="val -152"/>
              <a:gd name="adj2" fmla="val 54368"/>
              <a:gd name="adj3" fmla="val -85671"/>
              <a:gd name="adj4" fmla="val 109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Konvertera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eller</a:t>
            </a:r>
            <a:r>
              <a:rPr lang="en-US" dirty="0"/>
              <a:t> </a:t>
            </a:r>
            <a:r>
              <a:rPr lang="en-US" dirty="0" err="1"/>
              <a:t>flera</a:t>
            </a:r>
            <a:r>
              <a:rPr lang="en-US" dirty="0"/>
              <a:t> hpr till </a:t>
            </a:r>
            <a:r>
              <a:rPr lang="en-US" dirty="0" err="1"/>
              <a:t>en</a:t>
            </a:r>
            <a:r>
              <a:rPr lang="en-US" dirty="0"/>
              <a:t> kip</a:t>
            </a:r>
            <a:endParaRPr lang="sv-S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8C438C-2EF0-71BE-88E1-B6AE3302E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82" y="2928793"/>
            <a:ext cx="2218489" cy="31464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171B99-2B11-E462-D218-4F8538FBD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234" y="3711515"/>
            <a:ext cx="5168452" cy="314648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B43E302-6345-2531-8FCA-0F8297C3DF2D}"/>
              </a:ext>
            </a:extLst>
          </p:cNvPr>
          <p:cNvSpPr/>
          <p:nvPr/>
        </p:nvSpPr>
        <p:spPr>
          <a:xfrm>
            <a:off x="5624009" y="4082862"/>
            <a:ext cx="1157791" cy="113698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16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AE96C-E6B3-DD15-61EF-4342250F1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00"/>
            <a:ext cx="10515600" cy="1325563"/>
          </a:xfrm>
        </p:spPr>
        <p:txBody>
          <a:bodyPr/>
          <a:lstStyle/>
          <a:p>
            <a:r>
              <a:rPr lang="en-US" dirty="0" err="1"/>
              <a:t>Svårt</a:t>
            </a:r>
            <a:r>
              <a:rPr lang="en-US" dirty="0"/>
              <a:t> med </a:t>
            </a:r>
            <a:r>
              <a:rPr lang="en-US" dirty="0" err="1"/>
              <a:t>modul-träff</a:t>
            </a:r>
            <a:r>
              <a:rPr lang="en-US" dirty="0"/>
              <a:t> </a:t>
            </a:r>
            <a:r>
              <a:rPr lang="en-US" dirty="0" err="1"/>
              <a:t>och</a:t>
            </a:r>
            <a:r>
              <a:rPr lang="en-US" dirty="0"/>
              <a:t> </a:t>
            </a:r>
            <a:r>
              <a:rPr lang="en-US" dirty="0" err="1"/>
              <a:t>övermåls-analyser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9DA9C-6911-3F1F-A759-4AF5159DC9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E"/>
          </a:p>
        </p:txBody>
      </p:sp>
      <p:pic>
        <p:nvPicPr>
          <p:cNvPr id="4" name="Bildobjekt 1">
            <a:extLst>
              <a:ext uri="{FF2B5EF4-FFF2-40B4-BE49-F238E27FC236}">
                <a16:creationId xmlns:a16="http://schemas.microsoft.com/office/drawing/2014/main" id="{341E26C3-A235-86E4-ED66-95F0EA937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88" y="2160494"/>
            <a:ext cx="11876311" cy="426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874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E3230-A0B2-4555-2690-86C16EAF4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testa</a:t>
            </a:r>
            <a:r>
              <a:rPr lang="en-US" dirty="0"/>
              <a:t> </a:t>
            </a:r>
            <a:r>
              <a:rPr lang="en-US" dirty="0" err="1"/>
              <a:t>själva</a:t>
            </a:r>
            <a:r>
              <a:rPr lang="en-US" dirty="0"/>
              <a:t>!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4A95D-CDE8-8953-61B7-19A332FAE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09225"/>
            <a:ext cx="10515600" cy="1267737"/>
          </a:xfrm>
        </p:spPr>
        <p:txBody>
          <a:bodyPr/>
          <a:lstStyle/>
          <a:p>
            <a:r>
              <a:rPr lang="en-US" dirty="0"/>
              <a:t>Kör </a:t>
            </a:r>
            <a:r>
              <a:rPr lang="en-US" dirty="0" err="1"/>
              <a:t>ni</a:t>
            </a:r>
            <a:r>
              <a:rPr lang="en-US" dirty="0"/>
              <a:t> med </a:t>
            </a:r>
            <a:r>
              <a:rPr lang="en-US" dirty="0" err="1"/>
              <a:t>negativa</a:t>
            </a:r>
            <a:r>
              <a:rPr lang="en-US" dirty="0"/>
              <a:t> </a:t>
            </a:r>
            <a:r>
              <a:rPr lang="en-US" dirty="0" err="1"/>
              <a:t>kapfönster</a:t>
            </a:r>
            <a:r>
              <a:rPr lang="en-US" dirty="0"/>
              <a:t> </a:t>
            </a:r>
            <a:r>
              <a:rPr lang="en-US" dirty="0" err="1"/>
              <a:t>blir</a:t>
            </a:r>
            <a:r>
              <a:rPr lang="en-US" dirty="0"/>
              <a:t> det </a:t>
            </a:r>
            <a:r>
              <a:rPr lang="en-US" dirty="0" err="1"/>
              <a:t>mer</a:t>
            </a:r>
            <a:r>
              <a:rPr lang="en-US" dirty="0"/>
              <a:t> </a:t>
            </a:r>
            <a:r>
              <a:rPr lang="en-US" dirty="0" err="1"/>
              <a:t>komplext</a:t>
            </a:r>
            <a:r>
              <a:rPr lang="en-US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7E9AE0-9574-CF01-C003-8B96BDF7F2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3140412"/>
            <a:ext cx="3531724" cy="577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13C75F-CB48-2C11-EDD5-2A9E87FB4C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106"/>
          <a:stretch/>
        </p:blipFill>
        <p:spPr>
          <a:xfrm>
            <a:off x="7168287" y="1843963"/>
            <a:ext cx="4690727" cy="2157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2E1EC94-9CB1-AF41-DF1C-DCA247D49FEE}"/>
              </a:ext>
            </a:extLst>
          </p:cNvPr>
          <p:cNvCxnSpPr>
            <a:cxnSpLocks/>
          </p:cNvCxnSpPr>
          <p:nvPr/>
        </p:nvCxnSpPr>
        <p:spPr>
          <a:xfrm flipV="1">
            <a:off x="2963694" y="3056398"/>
            <a:ext cx="4027251" cy="37260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92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64CAF-3754-2B2A-82EA-926CF11D0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Att</a:t>
            </a:r>
            <a:r>
              <a:rPr lang="en-US" dirty="0"/>
              <a:t> </a:t>
            </a:r>
            <a:r>
              <a:rPr lang="en-US" dirty="0" err="1"/>
              <a:t>göra</a:t>
            </a:r>
            <a:r>
              <a:rPr lang="en-US" dirty="0"/>
              <a:t>…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EA311-A39D-D86E-2B98-BFD5C58BF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79087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4BC90-EC57-8C77-0ECB-8D2D6F773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2050" name="Picture 2" descr="A man has stacked a huge pile of logs and is finishing work | Premium Photo">
            <a:extLst>
              <a:ext uri="{FF2B5EF4-FFF2-40B4-BE49-F238E27FC236}">
                <a16:creationId xmlns:a16="http://schemas.microsoft.com/office/drawing/2014/main" id="{610C45B4-1A4F-89C1-B773-DAE184FCE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647" y="1757978"/>
            <a:ext cx="7652424" cy="509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7923965-2EEF-7168-53DC-8A5B60E97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Pågående</a:t>
            </a:r>
            <a:r>
              <a:rPr lang="en-US" dirty="0"/>
              <a:t> sedan </a:t>
            </a:r>
            <a:r>
              <a:rPr lang="en-US" dirty="0" err="1"/>
              <a:t>senaste</a:t>
            </a:r>
            <a:r>
              <a:rPr lang="en-US" dirty="0"/>
              <a:t> </a:t>
            </a:r>
            <a:r>
              <a:rPr lang="en-US" dirty="0" err="1"/>
              <a:t>mötet</a:t>
            </a:r>
            <a:r>
              <a:rPr lang="en-US" dirty="0"/>
              <a:t>..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560666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90DAF-AAD8-F335-9E55-A7B617575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Sågbart</a:t>
            </a:r>
            <a:r>
              <a:rPr lang="en-US" dirty="0"/>
              <a:t> i </a:t>
            </a:r>
            <a:r>
              <a:rPr lang="en-US" dirty="0" err="1"/>
              <a:t>massaveden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AB9DF-E2C3-1EE6-A76A-3A2BC7558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869987" cy="4351338"/>
          </a:xfrm>
        </p:spPr>
        <p:txBody>
          <a:bodyPr>
            <a:normAutofit lnSpcReduction="10000"/>
          </a:bodyPr>
          <a:lstStyle/>
          <a:p>
            <a:r>
              <a:rPr lang="en-US" sz="2400" dirty="0" err="1"/>
              <a:t>Generell</a:t>
            </a:r>
            <a:r>
              <a:rPr lang="en-US" sz="2400" dirty="0"/>
              <a:t> </a:t>
            </a:r>
            <a:r>
              <a:rPr lang="en-US" sz="2400" dirty="0" err="1"/>
              <a:t>lösning</a:t>
            </a:r>
            <a:endParaRPr lang="en-US" sz="2400" dirty="0"/>
          </a:p>
          <a:p>
            <a:pPr lvl="1"/>
            <a:r>
              <a:rPr lang="en-US" sz="2000" dirty="0"/>
              <a:t>OK för “</a:t>
            </a:r>
            <a:r>
              <a:rPr lang="en-US" sz="2000" dirty="0" err="1"/>
              <a:t>icke-revisorer</a:t>
            </a:r>
            <a:r>
              <a:rPr lang="en-US" sz="2000" dirty="0"/>
              <a:t>”</a:t>
            </a:r>
          </a:p>
          <a:p>
            <a:pPr lvl="1"/>
            <a:endParaRPr lang="en-US" sz="2000" dirty="0"/>
          </a:p>
          <a:p>
            <a:r>
              <a:rPr lang="en-US" sz="2400" dirty="0"/>
              <a:t>Skapa </a:t>
            </a:r>
            <a:r>
              <a:rPr lang="en-US" sz="2400" dirty="0" err="1"/>
              <a:t>ny</a:t>
            </a:r>
            <a:r>
              <a:rPr lang="en-US" sz="2400" dirty="0"/>
              <a:t> </a:t>
            </a:r>
            <a:r>
              <a:rPr lang="en-US" sz="2400" dirty="0" err="1"/>
              <a:t>matris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“</a:t>
            </a:r>
            <a:r>
              <a:rPr lang="en-US" sz="2000" dirty="0" err="1"/>
              <a:t>Sågbar</a:t>
            </a:r>
            <a:r>
              <a:rPr lang="en-US" sz="2000" dirty="0"/>
              <a:t> MAV” (016)</a:t>
            </a:r>
          </a:p>
          <a:p>
            <a:pPr lvl="1"/>
            <a:r>
              <a:rPr lang="en-US" sz="2000" dirty="0"/>
              <a:t>Kopia av MAV-matris</a:t>
            </a:r>
          </a:p>
          <a:p>
            <a:r>
              <a:rPr lang="en-US" sz="2400" dirty="0" err="1"/>
              <a:t>Beräkna</a:t>
            </a:r>
            <a:r>
              <a:rPr lang="en-US" sz="2400" dirty="0"/>
              <a:t> </a:t>
            </a:r>
            <a:r>
              <a:rPr lang="en-US" sz="2400" dirty="0" err="1"/>
              <a:t>medelstockvol</a:t>
            </a:r>
            <a:r>
              <a:rPr lang="en-US" sz="2400" dirty="0"/>
              <a:t> </a:t>
            </a:r>
            <a:r>
              <a:rPr lang="en-US" sz="2400" dirty="0" err="1"/>
              <a:t>från</a:t>
            </a:r>
            <a:r>
              <a:rPr lang="en-US" sz="2400" dirty="0"/>
              <a:t> hpr-data</a:t>
            </a:r>
          </a:p>
          <a:p>
            <a:r>
              <a:rPr lang="en-US" sz="2400" dirty="0" err="1"/>
              <a:t>Stickprovets</a:t>
            </a:r>
            <a:r>
              <a:rPr lang="en-US" sz="2400" dirty="0"/>
              <a:t> </a:t>
            </a:r>
            <a:r>
              <a:rPr lang="en-US" sz="2400" dirty="0" err="1"/>
              <a:t>storlek</a:t>
            </a:r>
            <a:r>
              <a:rPr lang="en-US" sz="2400" dirty="0"/>
              <a:t> per </a:t>
            </a:r>
            <a:r>
              <a:rPr lang="en-US" sz="2400" dirty="0" err="1"/>
              <a:t>produkt</a:t>
            </a:r>
            <a:r>
              <a:rPr lang="en-US" sz="2400" dirty="0"/>
              <a:t> </a:t>
            </a:r>
            <a:r>
              <a:rPr lang="en-US" sz="2400" dirty="0" err="1"/>
              <a:t>registreras</a:t>
            </a:r>
            <a:r>
              <a:rPr lang="en-US" sz="2400" dirty="0"/>
              <a:t> I </a:t>
            </a:r>
            <a:r>
              <a:rPr lang="en-US" sz="2400" dirty="0" err="1"/>
              <a:t>klaven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Antal </a:t>
            </a:r>
            <a:r>
              <a:rPr lang="en-US" sz="2000" dirty="0" err="1"/>
              <a:t>eller</a:t>
            </a:r>
            <a:r>
              <a:rPr lang="en-US" sz="2000" dirty="0"/>
              <a:t> </a:t>
            </a:r>
            <a:r>
              <a:rPr lang="en-US" sz="2000" dirty="0" err="1"/>
              <a:t>volym</a:t>
            </a:r>
            <a:endParaRPr lang="en-US" sz="2000" dirty="0"/>
          </a:p>
          <a:p>
            <a:pPr lvl="2"/>
            <a:endParaRPr lang="sv-SE" sz="1800" dirty="0"/>
          </a:p>
        </p:txBody>
      </p:sp>
      <p:pic>
        <p:nvPicPr>
          <p:cNvPr id="1026" name="x_Picture 2">
            <a:extLst>
              <a:ext uri="{FF2B5EF4-FFF2-40B4-BE49-F238E27FC236}">
                <a16:creationId xmlns:a16="http://schemas.microsoft.com/office/drawing/2014/main" id="{C31B52CE-6A1F-7991-4C44-20AE6E3B8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230" y="1599786"/>
            <a:ext cx="7989651" cy="525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80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15CE7-1112-C150-EB70-F49B3755B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Nyheter vid </a:t>
            </a:r>
            <a:r>
              <a:rPr lang="en-US" dirty="0" err="1"/>
              <a:t>skapande</a:t>
            </a:r>
            <a:r>
              <a:rPr lang="en-US" dirty="0"/>
              <a:t> av kip-fil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7D3B3-D093-23D4-B65E-1A323E9D3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BF4328-2A76-13A9-F99E-BE0318E54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06829"/>
            <a:ext cx="4382112" cy="3219899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B5603A-CBEA-165E-1614-3C241F7741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945"/>
          <a:stretch>
            <a:fillRect/>
          </a:stretch>
        </p:blipFill>
        <p:spPr>
          <a:xfrm>
            <a:off x="3003316" y="1530566"/>
            <a:ext cx="3667637" cy="4962309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F7A7B8-7584-F81B-66B1-4121127734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3682"/>
          <a:stretch>
            <a:fillRect/>
          </a:stretch>
        </p:blipFill>
        <p:spPr>
          <a:xfrm>
            <a:off x="6549180" y="1690688"/>
            <a:ext cx="4764029" cy="5074479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10" name="Callout: Line 9">
            <a:extLst>
              <a:ext uri="{FF2B5EF4-FFF2-40B4-BE49-F238E27FC236}">
                <a16:creationId xmlns:a16="http://schemas.microsoft.com/office/drawing/2014/main" id="{0335368B-A804-63E6-1F5D-BAE3E82D75B3}"/>
              </a:ext>
            </a:extLst>
          </p:cNvPr>
          <p:cNvSpPr/>
          <p:nvPr/>
        </p:nvSpPr>
        <p:spPr>
          <a:xfrm>
            <a:off x="1226291" y="2387942"/>
            <a:ext cx="3393524" cy="1519420"/>
          </a:xfrm>
          <a:prstGeom prst="borderCallout1">
            <a:avLst>
              <a:gd name="adj1" fmla="val -152"/>
              <a:gd name="adj2" fmla="val 54368"/>
              <a:gd name="adj3" fmla="val -32386"/>
              <a:gd name="adj4" fmla="val -549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Konvertera</a:t>
            </a:r>
            <a:r>
              <a:rPr lang="en-US" dirty="0"/>
              <a:t> hpr till kip</a:t>
            </a:r>
          </a:p>
          <a:p>
            <a:pPr algn="ctr"/>
            <a:r>
              <a:rPr lang="en-US" dirty="0"/>
              <a:t>Om </a:t>
            </a:r>
            <a:r>
              <a:rPr lang="en-US" dirty="0" err="1"/>
              <a:t>flera</a:t>
            </a:r>
            <a:r>
              <a:rPr lang="en-US" dirty="0"/>
              <a:t> filer </a:t>
            </a:r>
            <a:r>
              <a:rPr lang="en-US" dirty="0" err="1"/>
              <a:t>konverteras</a:t>
            </a:r>
            <a:r>
              <a:rPr lang="en-US" dirty="0"/>
              <a:t> </a:t>
            </a:r>
            <a:r>
              <a:rPr lang="en-US" dirty="0" err="1"/>
              <a:t>samtidigt</a:t>
            </a:r>
            <a:r>
              <a:rPr lang="en-US" dirty="0"/>
              <a:t> </a:t>
            </a:r>
            <a:r>
              <a:rPr lang="en-US" dirty="0" err="1"/>
              <a:t>skapas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gemensam</a:t>
            </a:r>
            <a:r>
              <a:rPr lang="en-US" dirty="0"/>
              <a:t> kip-fil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875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CE6DC-D131-02C6-FC71-D7CFCEBCE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Nyheter vid </a:t>
            </a:r>
            <a:r>
              <a:rPr lang="en-US" dirty="0" err="1"/>
              <a:t>analys</a:t>
            </a:r>
            <a:r>
              <a:rPr lang="en-US" dirty="0"/>
              <a:t> av kop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509F3-CA8D-EB7A-A3EA-A5A0D9AA3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12A123-1FCB-0CF5-235B-4007D1980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87" y="1300491"/>
            <a:ext cx="11614826" cy="29481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8FC967-9E56-1720-3668-1571025D5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87" y="3887627"/>
            <a:ext cx="11614826" cy="2970373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3300018-1E5E-3BAE-7B7D-D90A70396F09}"/>
              </a:ext>
            </a:extLst>
          </p:cNvPr>
          <p:cNvSpPr/>
          <p:nvPr/>
        </p:nvSpPr>
        <p:spPr>
          <a:xfrm>
            <a:off x="3172587" y="3186112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226A93D-549B-DB4F-687D-441209419168}"/>
              </a:ext>
            </a:extLst>
          </p:cNvPr>
          <p:cNvSpPr/>
          <p:nvPr/>
        </p:nvSpPr>
        <p:spPr>
          <a:xfrm>
            <a:off x="3191637" y="4933264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BC90F0C-6C3D-449E-D66F-4DEF44A0CBCA}"/>
              </a:ext>
            </a:extLst>
          </p:cNvPr>
          <p:cNvSpPr/>
          <p:nvPr/>
        </p:nvSpPr>
        <p:spPr>
          <a:xfrm>
            <a:off x="3182112" y="2510247"/>
            <a:ext cx="1882648" cy="18866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A5A830-169E-976B-1280-F85406035552}"/>
              </a:ext>
            </a:extLst>
          </p:cNvPr>
          <p:cNvSpPr/>
          <p:nvPr/>
        </p:nvSpPr>
        <p:spPr>
          <a:xfrm>
            <a:off x="3191637" y="5795962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E978179-DC05-033F-5D15-6C4C4AD683E3}"/>
              </a:ext>
            </a:extLst>
          </p:cNvPr>
          <p:cNvSpPr/>
          <p:nvPr/>
        </p:nvSpPr>
        <p:spPr>
          <a:xfrm>
            <a:off x="3182111" y="1938746"/>
            <a:ext cx="1892173" cy="32820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F08304A-A658-EBAC-AE7A-BAA5C6EC51B2}"/>
              </a:ext>
            </a:extLst>
          </p:cNvPr>
          <p:cNvSpPr/>
          <p:nvPr/>
        </p:nvSpPr>
        <p:spPr>
          <a:xfrm>
            <a:off x="3191637" y="2919822"/>
            <a:ext cx="1882648" cy="18866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F53514E-9424-76F3-4142-206AC7931134}"/>
              </a:ext>
            </a:extLst>
          </p:cNvPr>
          <p:cNvSpPr/>
          <p:nvPr/>
        </p:nvSpPr>
        <p:spPr>
          <a:xfrm>
            <a:off x="3201162" y="2767422"/>
            <a:ext cx="1882648" cy="18866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3E7FF96-794B-E2F8-7083-2FB9CE714293}"/>
              </a:ext>
            </a:extLst>
          </p:cNvPr>
          <p:cNvSpPr/>
          <p:nvPr/>
        </p:nvSpPr>
        <p:spPr>
          <a:xfrm>
            <a:off x="6172200" y="2835052"/>
            <a:ext cx="5312410" cy="18866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99CD939-09F3-8C6B-443F-0CE717665110}"/>
              </a:ext>
            </a:extLst>
          </p:cNvPr>
          <p:cNvSpPr/>
          <p:nvPr/>
        </p:nvSpPr>
        <p:spPr>
          <a:xfrm>
            <a:off x="3191637" y="5357812"/>
            <a:ext cx="1882648" cy="21431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E9E73DA-AA41-E53A-1D36-E9FD33FAD039}"/>
              </a:ext>
            </a:extLst>
          </p:cNvPr>
          <p:cNvSpPr/>
          <p:nvPr/>
        </p:nvSpPr>
        <p:spPr>
          <a:xfrm>
            <a:off x="3201162" y="1514885"/>
            <a:ext cx="1202225" cy="25342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57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20C10-7237-ECF3-3470-3312412A4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Erfarenheter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0377A-31F5-6CDF-EB22-6FB3121EA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/>
              <a:t>Biometria, </a:t>
            </a:r>
            <a:r>
              <a:rPr lang="en-US" sz="1200" dirty="0" err="1"/>
              <a:t>stor</a:t>
            </a:r>
            <a:r>
              <a:rPr lang="en-US" sz="1200" dirty="0"/>
              <a:t> </a:t>
            </a:r>
            <a:r>
              <a:rPr lang="en-US" sz="1200" dirty="0" err="1"/>
              <a:t>skala</a:t>
            </a:r>
            <a:r>
              <a:rPr lang="en-US" sz="1200" dirty="0"/>
              <a:t>, focus </a:t>
            </a:r>
            <a:r>
              <a:rPr lang="en-US" sz="1200" dirty="0" err="1"/>
              <a:t>på</a:t>
            </a:r>
            <a:r>
              <a:rPr lang="en-US" sz="1200" dirty="0"/>
              <a:t> </a:t>
            </a:r>
            <a:r>
              <a:rPr lang="en-US" sz="1200" dirty="0" err="1"/>
              <a:t>sågbart</a:t>
            </a:r>
            <a:r>
              <a:rPr lang="en-US" sz="1200" dirty="0"/>
              <a:t> </a:t>
            </a:r>
            <a:r>
              <a:rPr lang="en-US" sz="1200" dirty="0" err="1"/>
              <a:t>som</a:t>
            </a:r>
            <a:r>
              <a:rPr lang="en-US" sz="1200" dirty="0"/>
              <a:t> </a:t>
            </a:r>
            <a:r>
              <a:rPr lang="en-US" sz="1200" dirty="0" err="1"/>
              <a:t>travmäts</a:t>
            </a:r>
            <a:endParaRPr lang="en-US" sz="1200" dirty="0"/>
          </a:p>
          <a:p>
            <a:r>
              <a:rPr lang="en-US" sz="1200" dirty="0"/>
              <a:t>Södra, dp2, </a:t>
            </a:r>
            <a:r>
              <a:rPr lang="en-US" sz="1200" dirty="0" err="1"/>
              <a:t>samordning</a:t>
            </a:r>
            <a:r>
              <a:rPr lang="en-US" sz="1200" dirty="0"/>
              <a:t> </a:t>
            </a:r>
            <a:r>
              <a:rPr lang="en-US" sz="1200" dirty="0" err="1"/>
              <a:t>mellan</a:t>
            </a:r>
            <a:r>
              <a:rPr lang="en-US" sz="1200" dirty="0"/>
              <a:t> mosquito och </a:t>
            </a:r>
            <a:r>
              <a:rPr lang="en-US" sz="1200" dirty="0" err="1"/>
              <a:t>myggan</a:t>
            </a:r>
            <a:r>
              <a:rPr lang="en-US" sz="1200" dirty="0"/>
              <a:t> </a:t>
            </a:r>
            <a:r>
              <a:rPr lang="en-US" sz="1200" dirty="0" err="1"/>
              <a:t>vad</a:t>
            </a:r>
            <a:r>
              <a:rPr lang="en-US" sz="1200" dirty="0"/>
              <a:t> </a:t>
            </a:r>
            <a:r>
              <a:rPr lang="en-US" sz="1200" dirty="0" err="1"/>
              <a:t>gäller</a:t>
            </a:r>
            <a:r>
              <a:rPr lang="en-US" sz="1200" dirty="0"/>
              <a:t> </a:t>
            </a:r>
            <a:r>
              <a:rPr lang="en-US" sz="1200" dirty="0" err="1"/>
              <a:t>resultat-beräkningen</a:t>
            </a:r>
            <a:r>
              <a:rPr lang="en-US" sz="1200" dirty="0"/>
              <a:t>, </a:t>
            </a:r>
            <a:r>
              <a:rPr lang="en-US" sz="1200" dirty="0" err="1"/>
              <a:t>justering</a:t>
            </a:r>
            <a:r>
              <a:rPr lang="en-US" sz="1200" dirty="0"/>
              <a:t> av </a:t>
            </a:r>
            <a:r>
              <a:rPr lang="en-US" sz="1200" dirty="0" err="1"/>
              <a:t>modulträff</a:t>
            </a:r>
            <a:r>
              <a:rPr lang="en-US" sz="1200" dirty="0"/>
              <a:t> </a:t>
            </a:r>
            <a:r>
              <a:rPr lang="en-US" sz="1200" dirty="0" err="1"/>
              <a:t>som</a:t>
            </a:r>
            <a:r>
              <a:rPr lang="en-US" sz="1200" dirty="0"/>
              <a:t> default 9 cm och </a:t>
            </a:r>
            <a:r>
              <a:rPr lang="en-US" sz="1200" dirty="0" err="1"/>
              <a:t>inte</a:t>
            </a:r>
            <a:r>
              <a:rPr lang="en-US" sz="1200" dirty="0"/>
              <a:t> 9 </a:t>
            </a:r>
            <a:r>
              <a:rPr lang="en-US" sz="1200" dirty="0" err="1"/>
              <a:t>på</a:t>
            </a:r>
            <a:r>
              <a:rPr lang="en-US" sz="1200" dirty="0"/>
              <a:t> Södra, </a:t>
            </a:r>
            <a:r>
              <a:rPr lang="en-US" sz="1200" dirty="0" err="1"/>
              <a:t>första</a:t>
            </a:r>
            <a:r>
              <a:rPr lang="en-US" sz="1200" dirty="0"/>
              <a:t> </a:t>
            </a:r>
            <a:r>
              <a:rPr lang="en-US" sz="1200" dirty="0" err="1"/>
              <a:t>kolumnen</a:t>
            </a:r>
            <a:r>
              <a:rPr lang="en-US" sz="1200" dirty="0"/>
              <a:t> I </a:t>
            </a:r>
            <a:r>
              <a:rPr lang="en-US" sz="1200" dirty="0" err="1"/>
              <a:t>resultat-tabellen</a:t>
            </a:r>
            <a:r>
              <a:rPr lang="en-US" sz="1200" dirty="0"/>
              <a:t> </a:t>
            </a:r>
            <a:r>
              <a:rPr lang="en-US" sz="1200" dirty="0" err="1"/>
              <a:t>fixa</a:t>
            </a:r>
            <a:r>
              <a:rPr lang="en-US" sz="1200" dirty="0"/>
              <a:t>, </a:t>
            </a:r>
            <a:r>
              <a:rPr lang="en-US" sz="1200" dirty="0" err="1"/>
              <a:t>en</a:t>
            </a:r>
            <a:r>
              <a:rPr lang="en-US" sz="1200" dirty="0"/>
              <a:t> 3 dm </a:t>
            </a:r>
            <a:r>
              <a:rPr lang="en-US" sz="1200" dirty="0" err="1"/>
              <a:t>kortare</a:t>
            </a:r>
            <a:r>
              <a:rPr lang="en-US" sz="1200" dirty="0"/>
              <a:t> </a:t>
            </a:r>
            <a:r>
              <a:rPr lang="en-US" sz="1200" dirty="0" err="1"/>
              <a:t>längd</a:t>
            </a:r>
            <a:r>
              <a:rPr lang="en-US" sz="1200" dirty="0"/>
              <a:t> </a:t>
            </a:r>
            <a:r>
              <a:rPr lang="en-US" sz="1200" dirty="0" err="1"/>
              <a:t>som</a:t>
            </a:r>
            <a:r>
              <a:rPr lang="en-US" sz="1200" dirty="0"/>
              <a:t> </a:t>
            </a:r>
            <a:r>
              <a:rPr lang="en-US" sz="1200" dirty="0" err="1"/>
              <a:t>fångar</a:t>
            </a:r>
            <a:r>
              <a:rPr lang="en-US" sz="1200" dirty="0"/>
              <a:t> </a:t>
            </a:r>
            <a:r>
              <a:rPr lang="en-US" sz="1200" dirty="0" err="1"/>
              <a:t>längder</a:t>
            </a:r>
            <a:r>
              <a:rPr lang="en-US" sz="1200" dirty="0"/>
              <a:t> under </a:t>
            </a:r>
            <a:r>
              <a:rPr lang="en-US" sz="1200" dirty="0" err="1"/>
              <a:t>kortaste</a:t>
            </a:r>
            <a:r>
              <a:rPr lang="en-US" sz="1200" dirty="0"/>
              <a:t> </a:t>
            </a:r>
            <a:r>
              <a:rPr lang="en-US" sz="1200" dirty="0" err="1"/>
              <a:t>kortaste</a:t>
            </a:r>
            <a:r>
              <a:rPr lang="en-US" sz="1200" dirty="0"/>
              <a:t> </a:t>
            </a:r>
            <a:r>
              <a:rPr lang="en-US" sz="1200" dirty="0" err="1"/>
              <a:t>längd</a:t>
            </a:r>
            <a:r>
              <a:rPr lang="en-US" sz="1200" dirty="0"/>
              <a:t>. </a:t>
            </a:r>
            <a:r>
              <a:rPr lang="en-US" sz="1200" dirty="0" err="1"/>
              <a:t>Även</a:t>
            </a:r>
            <a:r>
              <a:rPr lang="en-US" sz="1200" dirty="0"/>
              <a:t> Patrik </a:t>
            </a:r>
            <a:r>
              <a:rPr lang="en-US" sz="1200" dirty="0" err="1"/>
              <a:t>tycker</a:t>
            </a:r>
            <a:r>
              <a:rPr lang="en-US" sz="1200" dirty="0"/>
              <a:t> </a:t>
            </a:r>
            <a:r>
              <a:rPr lang="en-US" sz="1200" dirty="0" err="1"/>
              <a:t>att</a:t>
            </a:r>
            <a:r>
              <a:rPr lang="en-US" sz="1200" dirty="0"/>
              <a:t> man  </a:t>
            </a:r>
            <a:r>
              <a:rPr lang="en-US" sz="1200" dirty="0" err="1"/>
              <a:t>borde</a:t>
            </a:r>
            <a:r>
              <a:rPr lang="en-US" sz="1200" dirty="0"/>
              <a:t> </a:t>
            </a:r>
            <a:r>
              <a:rPr lang="en-US" sz="1200" dirty="0" err="1"/>
              <a:t>kunna</a:t>
            </a:r>
            <a:r>
              <a:rPr lang="en-US" sz="1200" dirty="0"/>
              <a:t> </a:t>
            </a:r>
            <a:r>
              <a:rPr lang="en-US" sz="1200" dirty="0" err="1"/>
              <a:t>synka</a:t>
            </a:r>
            <a:r>
              <a:rPr lang="en-US" sz="1200" dirty="0"/>
              <a:t> mot </a:t>
            </a:r>
            <a:r>
              <a:rPr lang="en-US" sz="1200" dirty="0" err="1"/>
              <a:t>kontroll-mätningen</a:t>
            </a:r>
            <a:endParaRPr lang="en-US" sz="1200" dirty="0"/>
          </a:p>
          <a:p>
            <a:r>
              <a:rPr lang="en-US" sz="1200" dirty="0"/>
              <a:t>SCA </a:t>
            </a:r>
            <a:r>
              <a:rPr lang="en-US" sz="1200" dirty="0" err="1"/>
              <a:t>analys</a:t>
            </a:r>
            <a:r>
              <a:rPr lang="en-US" sz="1200" dirty="0"/>
              <a:t> av </a:t>
            </a:r>
            <a:r>
              <a:rPr lang="en-US" sz="1200" dirty="0" err="1"/>
              <a:t>stora</a:t>
            </a:r>
            <a:r>
              <a:rPr lang="en-US" sz="1200" dirty="0"/>
              <a:t> </a:t>
            </a:r>
            <a:r>
              <a:rPr lang="en-US" sz="1200" dirty="0" err="1"/>
              <a:t>datamängder</a:t>
            </a:r>
            <a:r>
              <a:rPr lang="en-US" sz="1200" dirty="0"/>
              <a:t> </a:t>
            </a:r>
            <a:r>
              <a:rPr lang="en-US" sz="1200" dirty="0" err="1"/>
              <a:t>högst</a:t>
            </a:r>
            <a:r>
              <a:rPr lang="en-US" sz="1200" dirty="0"/>
              <a:t> focus.</a:t>
            </a:r>
          </a:p>
          <a:p>
            <a:r>
              <a:rPr lang="en-US" sz="1200" dirty="0"/>
              <a:t>Holmen (Arvid och Nils)  Har </a:t>
            </a:r>
            <a:r>
              <a:rPr lang="en-US" sz="1200" dirty="0" err="1"/>
              <a:t>använt</a:t>
            </a:r>
            <a:r>
              <a:rPr lang="en-US" sz="1200" dirty="0"/>
              <a:t> för </a:t>
            </a:r>
            <a:r>
              <a:rPr lang="en-US" sz="1200" dirty="0" err="1"/>
              <a:t>att</a:t>
            </a:r>
            <a:r>
              <a:rPr lang="en-US" sz="1200" dirty="0"/>
              <a:t> </a:t>
            </a:r>
            <a:r>
              <a:rPr lang="en-US" sz="1200" dirty="0" err="1"/>
              <a:t>punktinsatser</a:t>
            </a:r>
            <a:r>
              <a:rPr lang="en-US" sz="1200" dirty="0"/>
              <a:t>, </a:t>
            </a:r>
            <a:r>
              <a:rPr lang="en-US" sz="1200" dirty="0" err="1"/>
              <a:t>typ</a:t>
            </a:r>
            <a:r>
              <a:rPr lang="en-US" sz="1200" dirty="0"/>
              <a:t> vid </a:t>
            </a:r>
            <a:r>
              <a:rPr lang="en-US" sz="1200" dirty="0" err="1"/>
              <a:t>snabba</a:t>
            </a:r>
            <a:r>
              <a:rPr lang="en-US" sz="1200" dirty="0"/>
              <a:t> </a:t>
            </a:r>
            <a:r>
              <a:rPr lang="en-US" sz="1200" dirty="0" err="1"/>
              <a:t>temperatur-förändringar</a:t>
            </a:r>
            <a:r>
              <a:rPr lang="en-US" sz="1200" dirty="0"/>
              <a:t>. </a:t>
            </a:r>
            <a:r>
              <a:rPr lang="en-US" sz="1200" dirty="0" err="1"/>
              <a:t>Resultat</a:t>
            </a:r>
            <a:r>
              <a:rPr lang="en-US" sz="1200" dirty="0"/>
              <a:t>-presentation i </a:t>
            </a:r>
            <a:r>
              <a:rPr lang="en-US" sz="1200" dirty="0" err="1"/>
              <a:t>klaven</a:t>
            </a:r>
            <a:r>
              <a:rPr lang="en-US" sz="1200" dirty="0"/>
              <a:t> </a:t>
            </a:r>
            <a:r>
              <a:rPr lang="en-US" sz="1200" dirty="0" err="1"/>
              <a:t>har</a:t>
            </a:r>
            <a:r>
              <a:rPr lang="en-US" sz="1200" dirty="0"/>
              <a:t> potential till </a:t>
            </a:r>
            <a:r>
              <a:rPr lang="en-US" sz="1200" dirty="0" err="1"/>
              <a:t>förbättringar</a:t>
            </a:r>
            <a:r>
              <a:rPr lang="en-US" sz="1200" dirty="0"/>
              <a:t>. </a:t>
            </a:r>
            <a:r>
              <a:rPr lang="en-US" sz="1200" dirty="0" err="1"/>
              <a:t>Enklare</a:t>
            </a:r>
            <a:r>
              <a:rPr lang="en-US" sz="1200" dirty="0"/>
              <a:t> presentation via </a:t>
            </a:r>
            <a:r>
              <a:rPr lang="en-US" sz="1200" dirty="0" err="1"/>
              <a:t>en</a:t>
            </a:r>
            <a:r>
              <a:rPr lang="en-US" sz="1200" dirty="0"/>
              <a:t> </a:t>
            </a:r>
            <a:r>
              <a:rPr lang="en-US" sz="1200" dirty="0" err="1"/>
              <a:t>egen</a:t>
            </a:r>
            <a:r>
              <a:rPr lang="en-US" sz="1200" dirty="0"/>
              <a:t> “</a:t>
            </a:r>
            <a:r>
              <a:rPr lang="en-US" sz="1200" dirty="0" err="1"/>
              <a:t>maskinrapport</a:t>
            </a:r>
            <a:r>
              <a:rPr lang="en-US" sz="1200" dirty="0"/>
              <a:t>” i excel.</a:t>
            </a:r>
          </a:p>
          <a:p>
            <a:r>
              <a:rPr lang="en-US" sz="1200" dirty="0"/>
              <a:t>Moelven. Liten </a:t>
            </a:r>
            <a:r>
              <a:rPr lang="en-US" sz="1200" dirty="0" err="1"/>
              <a:t>skala</a:t>
            </a:r>
            <a:r>
              <a:rPr lang="en-US" sz="1200" dirty="0"/>
              <a:t>. </a:t>
            </a:r>
            <a:r>
              <a:rPr lang="en-US" sz="1200" dirty="0" err="1"/>
              <a:t>Fungerar</a:t>
            </a:r>
            <a:r>
              <a:rPr lang="en-US" sz="1200" dirty="0"/>
              <a:t> bra. </a:t>
            </a:r>
            <a:r>
              <a:rPr lang="en-US" sz="1200" dirty="0" err="1"/>
              <a:t>Att</a:t>
            </a:r>
            <a:r>
              <a:rPr lang="en-US" sz="1200" dirty="0"/>
              <a:t> </a:t>
            </a:r>
            <a:r>
              <a:rPr lang="en-US" sz="1200" dirty="0" err="1"/>
              <a:t>hitta</a:t>
            </a:r>
            <a:r>
              <a:rPr lang="en-US" sz="1200" dirty="0"/>
              <a:t> </a:t>
            </a:r>
            <a:r>
              <a:rPr lang="en-US" sz="1200" dirty="0" err="1"/>
              <a:t>lämplig</a:t>
            </a:r>
            <a:r>
              <a:rPr lang="en-US" sz="1200" dirty="0"/>
              <a:t> </a:t>
            </a:r>
            <a:r>
              <a:rPr lang="en-US" sz="1200" dirty="0" err="1"/>
              <a:t>metodik</a:t>
            </a:r>
            <a:r>
              <a:rPr lang="en-US" sz="1200" dirty="0"/>
              <a:t> lite </a:t>
            </a:r>
            <a:r>
              <a:rPr lang="en-US" sz="1200" dirty="0" err="1"/>
              <a:t>svårt</a:t>
            </a:r>
            <a:r>
              <a:rPr lang="en-US" sz="1200" dirty="0"/>
              <a:t>. Kanske </a:t>
            </a:r>
            <a:r>
              <a:rPr lang="en-US" sz="1200" dirty="0" err="1"/>
              <a:t>enklast</a:t>
            </a:r>
            <a:r>
              <a:rPr lang="en-US" sz="1200" dirty="0"/>
              <a:t> </a:t>
            </a:r>
            <a:r>
              <a:rPr lang="en-US" sz="1200" dirty="0" err="1"/>
              <a:t>att</a:t>
            </a:r>
            <a:r>
              <a:rPr lang="en-US" sz="1200" dirty="0"/>
              <a:t> </a:t>
            </a:r>
            <a:r>
              <a:rPr lang="en-US" sz="1200" dirty="0" err="1"/>
              <a:t>få</a:t>
            </a:r>
            <a:r>
              <a:rPr lang="en-US" sz="1200" dirty="0"/>
              <a:t> </a:t>
            </a:r>
            <a:r>
              <a:rPr lang="en-US" sz="1200" dirty="0" err="1"/>
              <a:t>skotaren</a:t>
            </a:r>
            <a:r>
              <a:rPr lang="en-US" sz="1200" dirty="0"/>
              <a:t> att. </a:t>
            </a:r>
          </a:p>
          <a:p>
            <a:r>
              <a:rPr lang="en-US" sz="1200" dirty="0"/>
              <a:t>Sveaskog. Kör via </a:t>
            </a:r>
            <a:r>
              <a:rPr lang="en-US" sz="1200" dirty="0" err="1"/>
              <a:t>biometria</a:t>
            </a:r>
            <a:r>
              <a:rPr lang="en-US" sz="1200" dirty="0"/>
              <a:t>. Data-</a:t>
            </a:r>
            <a:r>
              <a:rPr lang="en-US" sz="1200" dirty="0" err="1"/>
              <a:t>mängden</a:t>
            </a:r>
            <a:r>
              <a:rPr lang="en-US" sz="1200" dirty="0"/>
              <a:t> </a:t>
            </a:r>
            <a:r>
              <a:rPr lang="en-US" sz="1200" dirty="0" err="1"/>
              <a:t>begränsad</a:t>
            </a:r>
            <a:r>
              <a:rPr lang="en-US" sz="1200" dirty="0"/>
              <a:t> i </a:t>
            </a:r>
            <a:r>
              <a:rPr lang="en-US" sz="1200" dirty="0" err="1"/>
              <a:t>jämförelse</a:t>
            </a:r>
            <a:r>
              <a:rPr lang="en-US" sz="1200" dirty="0"/>
              <a:t> med </a:t>
            </a:r>
            <a:r>
              <a:rPr lang="en-US" sz="1200" dirty="0" err="1"/>
              <a:t>gamla</a:t>
            </a:r>
            <a:r>
              <a:rPr lang="en-US" sz="1200" dirty="0"/>
              <a:t> </a:t>
            </a:r>
            <a:r>
              <a:rPr lang="en-US" sz="1200" dirty="0" err="1"/>
              <a:t>stockmätningen</a:t>
            </a:r>
            <a:r>
              <a:rPr lang="en-US" sz="1200" dirty="0"/>
              <a:t>. “Allt I </a:t>
            </a:r>
            <a:r>
              <a:rPr lang="en-US" sz="1200" dirty="0" err="1"/>
              <a:t>ett</a:t>
            </a:r>
            <a:r>
              <a:rPr lang="en-US" sz="1200" dirty="0"/>
              <a:t>”, </a:t>
            </a:r>
            <a:r>
              <a:rPr lang="en-US" sz="1200" dirty="0" err="1"/>
              <a:t>att</a:t>
            </a:r>
            <a:r>
              <a:rPr lang="en-US" sz="1200" dirty="0"/>
              <a:t> </a:t>
            </a:r>
            <a:r>
              <a:rPr lang="en-US" sz="1200" dirty="0" err="1"/>
              <a:t>maskinförare</a:t>
            </a:r>
            <a:r>
              <a:rPr lang="en-US" sz="1200" dirty="0"/>
              <a:t> </a:t>
            </a:r>
            <a:r>
              <a:rPr lang="en-US" sz="1200" dirty="0" err="1"/>
              <a:t>skulel</a:t>
            </a:r>
            <a:r>
              <a:rPr lang="en-US" sz="1200" dirty="0"/>
              <a:t> </a:t>
            </a:r>
            <a:r>
              <a:rPr lang="en-US" sz="1200" dirty="0" err="1"/>
              <a:t>göra</a:t>
            </a:r>
            <a:r>
              <a:rPr lang="en-US" sz="1200" dirty="0"/>
              <a:t> bade </a:t>
            </a:r>
            <a:r>
              <a:rPr lang="en-US" sz="1200" dirty="0" err="1"/>
              <a:t>hqc</a:t>
            </a:r>
            <a:r>
              <a:rPr lang="en-US" sz="1200" dirty="0"/>
              <a:t> och kop</a:t>
            </a:r>
          </a:p>
          <a:p>
            <a:r>
              <a:rPr lang="en-US" sz="1200" dirty="0"/>
              <a:t>Vida. Borde </a:t>
            </a:r>
            <a:r>
              <a:rPr lang="en-US" sz="1200" dirty="0" err="1"/>
              <a:t>vara</a:t>
            </a:r>
            <a:r>
              <a:rPr lang="en-US" sz="1200" dirty="0"/>
              <a:t> </a:t>
            </a:r>
            <a:r>
              <a:rPr lang="en-US" sz="1200" dirty="0" err="1"/>
              <a:t>integrerat</a:t>
            </a:r>
            <a:r>
              <a:rPr lang="en-US" sz="1200" dirty="0"/>
              <a:t> med </a:t>
            </a:r>
            <a:r>
              <a:rPr lang="en-US" sz="1200" dirty="0" err="1"/>
              <a:t>kontroll-mätningen</a:t>
            </a:r>
            <a:r>
              <a:rPr lang="en-US" sz="1200" dirty="0"/>
              <a:t> </a:t>
            </a:r>
            <a:r>
              <a:rPr lang="en-US" sz="1200" dirty="0" err="1"/>
              <a:t>så</a:t>
            </a:r>
            <a:r>
              <a:rPr lang="en-US" sz="1200" dirty="0"/>
              <a:t> </a:t>
            </a:r>
            <a:r>
              <a:rPr lang="en-US" sz="1200" dirty="0" err="1"/>
              <a:t>att</a:t>
            </a:r>
            <a:r>
              <a:rPr lang="en-US" sz="1200" dirty="0"/>
              <a:t> </a:t>
            </a:r>
            <a:r>
              <a:rPr lang="en-US" sz="1200" dirty="0" err="1"/>
              <a:t>föraren</a:t>
            </a:r>
            <a:r>
              <a:rPr lang="en-US" sz="1200" dirty="0"/>
              <a:t> </a:t>
            </a:r>
            <a:r>
              <a:rPr lang="en-US" sz="1200" dirty="0" err="1"/>
              <a:t>kan</a:t>
            </a:r>
            <a:r>
              <a:rPr lang="en-US" sz="1200" dirty="0"/>
              <a:t> </a:t>
            </a:r>
            <a:r>
              <a:rPr lang="en-US" sz="1200" dirty="0" err="1"/>
              <a:t>mäta</a:t>
            </a:r>
            <a:r>
              <a:rPr lang="en-US" sz="1200" dirty="0"/>
              <a:t> </a:t>
            </a:r>
            <a:r>
              <a:rPr lang="en-US" sz="1200" dirty="0" err="1"/>
              <a:t>ytterliggare</a:t>
            </a:r>
            <a:r>
              <a:rPr lang="en-US" sz="1200" dirty="0"/>
              <a:t> </a:t>
            </a:r>
            <a:r>
              <a:rPr lang="en-US" sz="1200" dirty="0" err="1"/>
              <a:t>några</a:t>
            </a:r>
            <a:r>
              <a:rPr lang="en-US" sz="1200" dirty="0"/>
              <a:t> stock-</a:t>
            </a:r>
            <a:r>
              <a:rPr lang="en-US" sz="1200" dirty="0" err="1"/>
              <a:t>längder</a:t>
            </a:r>
            <a:r>
              <a:rPr lang="en-US" sz="1200" dirty="0"/>
              <a:t>.  </a:t>
            </a:r>
          </a:p>
          <a:p>
            <a:r>
              <a:rPr lang="en-US" sz="1200" dirty="0" err="1"/>
              <a:t>Mellanskog</a:t>
            </a:r>
            <a:r>
              <a:rPr lang="en-US" sz="1200" dirty="0"/>
              <a:t>. </a:t>
            </a:r>
            <a:r>
              <a:rPr lang="en-US" sz="1200" dirty="0" err="1"/>
              <a:t>Inget</a:t>
            </a:r>
            <a:r>
              <a:rPr lang="en-US" sz="1200" dirty="0"/>
              <a:t> </a:t>
            </a:r>
            <a:r>
              <a:rPr lang="en-US" sz="1200" dirty="0" err="1"/>
              <a:t>gjort</a:t>
            </a:r>
            <a:r>
              <a:rPr lang="en-US" sz="1200" dirty="0"/>
              <a:t>. </a:t>
            </a:r>
          </a:p>
          <a:p>
            <a:r>
              <a:rPr lang="en-US" sz="1200" dirty="0"/>
              <a:t>Billerud. </a:t>
            </a:r>
            <a:r>
              <a:rPr lang="en-US" sz="1200" dirty="0" err="1"/>
              <a:t>Håller</a:t>
            </a:r>
            <a:r>
              <a:rPr lang="en-US" sz="1200" dirty="0"/>
              <a:t> med </a:t>
            </a:r>
            <a:r>
              <a:rPr lang="en-US" sz="1200" dirty="0" err="1"/>
              <a:t>föregående</a:t>
            </a:r>
            <a:r>
              <a:rPr lang="en-US" sz="1200" dirty="0"/>
              <a:t>.</a:t>
            </a:r>
          </a:p>
          <a:p>
            <a:r>
              <a:rPr lang="en-US" sz="1200" dirty="0"/>
              <a:t>Derome. </a:t>
            </a:r>
            <a:r>
              <a:rPr lang="en-US" sz="1200" dirty="0" err="1"/>
              <a:t>Inget</a:t>
            </a:r>
            <a:r>
              <a:rPr lang="en-US" sz="1200" dirty="0"/>
              <a:t> </a:t>
            </a:r>
            <a:r>
              <a:rPr lang="en-US" sz="1200" dirty="0" err="1"/>
              <a:t>gjort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StoraEnso</a:t>
            </a:r>
            <a:r>
              <a:rPr lang="en-US" sz="1200" dirty="0"/>
              <a:t>. Inte </a:t>
            </a:r>
            <a:r>
              <a:rPr lang="en-US" sz="1200" dirty="0" err="1"/>
              <a:t>testat</a:t>
            </a:r>
            <a:r>
              <a:rPr lang="en-US" sz="1200" dirty="0"/>
              <a:t>.</a:t>
            </a:r>
          </a:p>
          <a:p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2155833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042C8-4B6A-25FE-A5A8-F82779F1F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På</a:t>
            </a:r>
            <a:r>
              <a:rPr lang="en-US" dirty="0"/>
              <a:t> G </a:t>
            </a:r>
            <a:r>
              <a:rPr lang="en-US" dirty="0" err="1"/>
              <a:t>ut</a:t>
            </a:r>
            <a:r>
              <a:rPr lang="en-US" dirty="0"/>
              <a:t>….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DCD151-2E44-91CD-53A6-4DC0D0AF4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testas</a:t>
            </a:r>
            <a:r>
              <a:rPr lang="en-US" dirty="0"/>
              <a:t> “</a:t>
            </a:r>
            <a:r>
              <a:rPr lang="en-US" dirty="0" err="1"/>
              <a:t>sågbart</a:t>
            </a:r>
            <a:r>
              <a:rPr lang="en-US" dirty="0"/>
              <a:t>”!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392450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A0673-4E94-110A-4A75-596E9C0B7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Blandade</a:t>
            </a:r>
            <a:r>
              <a:rPr lang="en-US" dirty="0"/>
              <a:t> </a:t>
            </a:r>
            <a:r>
              <a:rPr lang="en-US" dirty="0" err="1"/>
              <a:t>synpunkter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F9ED7-1A13-90AF-26F0-BB10D56CF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 dirty="0"/>
              <a:t>Val av vilka sortiment som skall kontrolleras i samband kip flyttas till klaven!</a:t>
            </a:r>
            <a:endParaRPr lang="en-US" dirty="0"/>
          </a:p>
          <a:p>
            <a:r>
              <a:rPr lang="en-US" dirty="0" err="1"/>
              <a:t>Övermål</a:t>
            </a:r>
            <a:r>
              <a:rPr lang="en-US" dirty="0"/>
              <a:t> per </a:t>
            </a:r>
            <a:r>
              <a:rPr lang="en-US" dirty="0" err="1"/>
              <a:t>valfritt</a:t>
            </a:r>
            <a:r>
              <a:rPr lang="en-US" dirty="0"/>
              <a:t> diameter-interval</a:t>
            </a:r>
          </a:p>
          <a:p>
            <a:r>
              <a:rPr lang="en-US" dirty="0" err="1"/>
              <a:t>Hantering</a:t>
            </a:r>
            <a:r>
              <a:rPr lang="en-US" dirty="0"/>
              <a:t> i </a:t>
            </a:r>
            <a:r>
              <a:rPr lang="en-US" dirty="0" err="1"/>
              <a:t>klave</a:t>
            </a:r>
            <a:endParaRPr lang="en-US" dirty="0"/>
          </a:p>
          <a:p>
            <a:pPr lvl="1"/>
            <a:r>
              <a:rPr lang="sv-SE" dirty="0"/>
              <a:t>Skall kunna välja att ta dian före längden, så man kan gå från den ena änden och slippa börja från samma ände varje gång.</a:t>
            </a:r>
          </a:p>
          <a:p>
            <a:pPr lvl="1"/>
            <a:r>
              <a:rPr lang="sv-SE" dirty="0"/>
              <a:t>Att man i klaven skall kunna hoppa med längden fram och bakåt 1 dm med knapparna </a:t>
            </a:r>
            <a:r>
              <a:rPr lang="sv-SE" dirty="0" err="1"/>
              <a:t>kl</a:t>
            </a:r>
            <a:r>
              <a:rPr lang="sv-SE" dirty="0"/>
              <a:t> 9 och 3 och 1 cm mer och mindre med knapparna </a:t>
            </a:r>
            <a:r>
              <a:rPr lang="sv-SE" dirty="0" err="1"/>
              <a:t>kl</a:t>
            </a:r>
            <a:r>
              <a:rPr lang="sv-SE" dirty="0"/>
              <a:t> 12 och 6.</a:t>
            </a:r>
          </a:p>
          <a:p>
            <a:pPr lvl="1"/>
            <a:r>
              <a:rPr lang="sv-SE" dirty="0"/>
              <a:t>Starta längden på kortast avsedd längd i filen. (timret Ex 368 cm)</a:t>
            </a:r>
          </a:p>
          <a:p>
            <a:r>
              <a:rPr lang="sv-SE" dirty="0"/>
              <a:t>Automatisk modulträff presentatör i maskinen, med val av tid eller objekt. </a:t>
            </a:r>
          </a:p>
          <a:p>
            <a:pPr lvl="1"/>
            <a:endParaRPr lang="en-US" dirty="0"/>
          </a:p>
          <a:p>
            <a:endParaRPr lang="sv-SE" dirty="0"/>
          </a:p>
        </p:txBody>
      </p:sp>
      <p:pic>
        <p:nvPicPr>
          <p:cNvPr id="5" name="Graphic 4" descr="Thumbs up sign with solid fill">
            <a:extLst>
              <a:ext uri="{FF2B5EF4-FFF2-40B4-BE49-F238E27FC236}">
                <a16:creationId xmlns:a16="http://schemas.microsoft.com/office/drawing/2014/main" id="{E7CA8167-6D71-8C35-62CE-26CBCC426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4576" y="2114550"/>
            <a:ext cx="415924" cy="415924"/>
          </a:xfrm>
          <a:prstGeom prst="rect">
            <a:avLst/>
          </a:prstGeom>
        </p:spPr>
      </p:pic>
      <p:pic>
        <p:nvPicPr>
          <p:cNvPr id="6" name="Graphic 5" descr="Thumbs up sign with solid fill">
            <a:extLst>
              <a:ext uri="{FF2B5EF4-FFF2-40B4-BE49-F238E27FC236}">
                <a16:creationId xmlns:a16="http://schemas.microsoft.com/office/drawing/2014/main" id="{342AC49F-C790-F72E-97F8-120074EE8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62376" y="3143250"/>
            <a:ext cx="415924" cy="41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7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31396-009F-D053-5C43-C057FFC08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Vad </a:t>
            </a:r>
            <a:r>
              <a:rPr lang="en-US" dirty="0" err="1"/>
              <a:t>grotta</a:t>
            </a:r>
            <a:r>
              <a:rPr lang="en-US" dirty="0"/>
              <a:t> </a:t>
            </a:r>
            <a:r>
              <a:rPr lang="en-US" dirty="0" err="1"/>
              <a:t>vidare</a:t>
            </a:r>
            <a:r>
              <a:rPr lang="en-US" dirty="0"/>
              <a:t> i?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676A7-0DBD-E42D-ABA2-8F772CF1EC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Negativa</a:t>
            </a:r>
            <a:r>
              <a:rPr lang="en-US" dirty="0"/>
              <a:t> </a:t>
            </a:r>
            <a:r>
              <a:rPr lang="en-US" dirty="0" err="1"/>
              <a:t>kapfönster</a:t>
            </a:r>
            <a:r>
              <a:rPr lang="en-US" dirty="0"/>
              <a:t> </a:t>
            </a:r>
            <a:r>
              <a:rPr lang="en-US" dirty="0" err="1"/>
              <a:t>och</a:t>
            </a:r>
            <a:r>
              <a:rPr lang="en-US" dirty="0"/>
              <a:t> </a:t>
            </a:r>
            <a:r>
              <a:rPr lang="en-US" dirty="0" err="1"/>
              <a:t>systemintegration</a:t>
            </a:r>
            <a:r>
              <a:rPr lang="en-US" dirty="0"/>
              <a:t> … </a:t>
            </a:r>
            <a:r>
              <a:rPr lang="en-US" dirty="0" err="1"/>
              <a:t>skakig</a:t>
            </a:r>
            <a:r>
              <a:rPr lang="en-US" dirty="0"/>
              <a:t> </a:t>
            </a:r>
            <a:r>
              <a:rPr lang="en-US" dirty="0" err="1"/>
              <a:t>kombo</a:t>
            </a:r>
            <a:r>
              <a:rPr lang="en-US" dirty="0"/>
              <a:t>?</a:t>
            </a:r>
          </a:p>
          <a:p>
            <a:r>
              <a:rPr lang="sv-SE" dirty="0"/>
              <a:t>Hur ska vi kombinera med hpr-data för framtida skördar-analyser?</a:t>
            </a:r>
          </a:p>
          <a:p>
            <a:r>
              <a:rPr lang="sv-SE" dirty="0"/>
              <a:t>Kan metodiken anpassas även vid upparbetning vid avlägg?</a:t>
            </a:r>
          </a:p>
        </p:txBody>
      </p:sp>
    </p:spTree>
    <p:extLst>
      <p:ext uri="{BB962C8B-B14F-4D97-AF65-F5344CB8AC3E}">
        <p14:creationId xmlns:p14="http://schemas.microsoft.com/office/powerpoint/2010/main" val="1851732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866FD-BCC6-A786-495E-0A0E78F85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Ny stickprovskontroll i skogen med klave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E3C1D-3DF7-C1B1-33DA-C6B3F25D7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Första stegen togs </a:t>
            </a:r>
            <a:r>
              <a:rPr lang="sv-SE" dirty="0" err="1"/>
              <a:t>årskiftet</a:t>
            </a:r>
            <a:r>
              <a:rPr lang="sv-SE" dirty="0"/>
              <a:t> 23/24</a:t>
            </a:r>
          </a:p>
          <a:p>
            <a:r>
              <a:rPr lang="sv-SE" dirty="0"/>
              <a:t>Ska kunna göras av </a:t>
            </a:r>
          </a:p>
          <a:p>
            <a:pPr lvl="1"/>
            <a:r>
              <a:rPr lang="sv-SE" dirty="0" err="1"/>
              <a:t>Biometrias</a:t>
            </a:r>
            <a:r>
              <a:rPr lang="sv-SE" dirty="0"/>
              <a:t> kvalitetstekniker, förare, produktionsledare, apteringsspecialist m.fl.. </a:t>
            </a:r>
          </a:p>
          <a:p>
            <a:pPr lvl="1"/>
            <a:r>
              <a:rPr lang="sv-SE" dirty="0"/>
              <a:t>Men vi börjar med ”kvalitetstekniker”</a:t>
            </a:r>
          </a:p>
          <a:p>
            <a:r>
              <a:rPr lang="sv-SE" dirty="0"/>
              <a:t>Huvudsyfte:</a:t>
            </a:r>
          </a:p>
          <a:p>
            <a:pPr lvl="1"/>
            <a:r>
              <a:rPr lang="sv-SE" dirty="0"/>
              <a:t>snabb feedback på längdmätning och tillredningskvalitet. </a:t>
            </a:r>
          </a:p>
          <a:p>
            <a:r>
              <a:rPr lang="sv-SE" dirty="0"/>
              <a:t>Förutsättning:</a:t>
            </a:r>
          </a:p>
          <a:p>
            <a:pPr lvl="1"/>
            <a:r>
              <a:rPr lang="sv-SE" dirty="0"/>
              <a:t>För att analyser maskinens mätningsprecision krävs tillåtna längder och diametrar. 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4880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AE46C-D36A-657A-4ED2-E859482E4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Grund-</a:t>
            </a:r>
            <a:r>
              <a:rPr lang="en-US" dirty="0" err="1"/>
              <a:t>flödet</a:t>
            </a:r>
            <a:r>
              <a:rPr lang="en-US" dirty="0"/>
              <a:t>…..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59F19-38A0-DB12-B43A-6FD179635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2655" y="4798939"/>
            <a:ext cx="3020291" cy="1947427"/>
          </a:xfrm>
        </p:spPr>
        <p:txBody>
          <a:bodyPr tIns="36000" bIns="36000">
            <a:normAutofit fontScale="85000" lnSpcReduction="2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800" i="1" dirty="0" err="1"/>
              <a:t>Stockar</a:t>
            </a:r>
            <a:r>
              <a:rPr lang="en-US" sz="1800" i="1" dirty="0"/>
              <a:t> </a:t>
            </a:r>
            <a:r>
              <a:rPr lang="en-US" sz="1800" i="1" dirty="0" err="1"/>
              <a:t>mäts</a:t>
            </a:r>
            <a:r>
              <a:rPr lang="en-US" sz="1800" i="1" dirty="0"/>
              <a:t>:</a:t>
            </a:r>
          </a:p>
          <a:p>
            <a:pPr>
              <a:spcBef>
                <a:spcPts val="600"/>
              </a:spcBef>
            </a:pPr>
            <a:r>
              <a:rPr lang="en-US" sz="1800" i="1" dirty="0" err="1"/>
              <a:t>Produkt</a:t>
            </a:r>
            <a:endParaRPr lang="en-US" sz="1800" i="1" dirty="0"/>
          </a:p>
          <a:p>
            <a:pPr>
              <a:spcBef>
                <a:spcPts val="600"/>
              </a:spcBef>
            </a:pPr>
            <a:r>
              <a:rPr lang="en-US" sz="1800" i="1" dirty="0"/>
              <a:t>Diameter </a:t>
            </a:r>
            <a:r>
              <a:rPr lang="en-US" sz="1800" i="1" dirty="0" err="1"/>
              <a:t>topp</a:t>
            </a:r>
            <a:r>
              <a:rPr lang="en-US" sz="1800" i="1" dirty="0"/>
              <a:t> &amp; rot</a:t>
            </a:r>
          </a:p>
          <a:p>
            <a:pPr>
              <a:spcBef>
                <a:spcPts val="600"/>
              </a:spcBef>
            </a:pPr>
            <a:r>
              <a:rPr lang="en-US" sz="1800" i="1" dirty="0" err="1"/>
              <a:t>Längd</a:t>
            </a:r>
            <a:endParaRPr lang="en-US" sz="1800" i="1" dirty="0"/>
          </a:p>
          <a:p>
            <a:pPr>
              <a:spcBef>
                <a:spcPts val="600"/>
              </a:spcBef>
            </a:pPr>
            <a:r>
              <a:rPr lang="en-US" sz="1800" i="1" dirty="0" err="1"/>
              <a:t>Kvalitet</a:t>
            </a:r>
            <a:endParaRPr lang="en-US" sz="1800" i="1" dirty="0"/>
          </a:p>
          <a:p>
            <a:pPr>
              <a:spcBef>
                <a:spcPts val="600"/>
              </a:spcBef>
            </a:pPr>
            <a:r>
              <a:rPr lang="en-US" sz="1800" i="1" dirty="0" err="1"/>
              <a:t>Sågbar</a:t>
            </a:r>
            <a:endParaRPr lang="en-US" sz="1800" i="1" dirty="0"/>
          </a:p>
          <a:p>
            <a:pPr>
              <a:spcBef>
                <a:spcPts val="600"/>
              </a:spcBef>
            </a:pPr>
            <a:r>
              <a:rPr lang="en-US" sz="1800" i="1" dirty="0" err="1"/>
              <a:t>Skador</a:t>
            </a:r>
            <a:endParaRPr lang="en-US" sz="1800" i="1" dirty="0"/>
          </a:p>
          <a:p>
            <a:pPr>
              <a:spcBef>
                <a:spcPts val="600"/>
              </a:spcBef>
            </a:pPr>
            <a:r>
              <a:rPr lang="en-US" sz="1800" i="1" dirty="0"/>
              <a:t>Stock-</a:t>
            </a:r>
            <a:r>
              <a:rPr lang="en-US" sz="1800" i="1" dirty="0" err="1"/>
              <a:t>typ</a:t>
            </a:r>
            <a:r>
              <a:rPr lang="en-US" sz="1800" i="1" dirty="0"/>
              <a:t> (rot/</a:t>
            </a:r>
            <a:r>
              <a:rPr lang="en-US" sz="1800" i="1" dirty="0" err="1"/>
              <a:t>topp</a:t>
            </a:r>
            <a:r>
              <a:rPr lang="en-US" sz="1800" i="1" dirty="0"/>
              <a:t>/</a:t>
            </a:r>
            <a:r>
              <a:rPr lang="en-US" sz="1800" i="1" dirty="0" err="1"/>
              <a:t>mellan</a:t>
            </a:r>
            <a:r>
              <a:rPr lang="en-US" sz="1800" i="1" dirty="0"/>
              <a:t>)</a:t>
            </a:r>
          </a:p>
          <a:p>
            <a:pPr marL="0" indent="0">
              <a:spcBef>
                <a:spcPts val="600"/>
              </a:spcBef>
              <a:buNone/>
            </a:pPr>
            <a:endParaRPr lang="sv-SE" sz="1800" i="1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984EA08-DA83-025A-A3D4-86AEA8A96987}"/>
              </a:ext>
            </a:extLst>
          </p:cNvPr>
          <p:cNvSpPr/>
          <p:nvPr/>
        </p:nvSpPr>
        <p:spPr>
          <a:xfrm>
            <a:off x="514351" y="1721572"/>
            <a:ext cx="1577096" cy="29543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Hpr</a:t>
            </a:r>
            <a:endParaRPr lang="sv-SE" sz="28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83BB60F-721E-0914-5430-769CD0CDB780}"/>
              </a:ext>
            </a:extLst>
          </p:cNvPr>
          <p:cNvSpPr/>
          <p:nvPr/>
        </p:nvSpPr>
        <p:spPr>
          <a:xfrm>
            <a:off x="2704288" y="1722366"/>
            <a:ext cx="2338877" cy="29543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Kip </a:t>
            </a:r>
            <a:br>
              <a:rPr lang="en-US" sz="2800" dirty="0"/>
            </a:br>
            <a:r>
              <a:rPr lang="en-US" sz="2400" dirty="0"/>
              <a:t>(inga </a:t>
            </a:r>
            <a:r>
              <a:rPr lang="en-US" sz="2400" dirty="0" err="1"/>
              <a:t>stammar</a:t>
            </a:r>
            <a:r>
              <a:rPr lang="en-US" sz="2400" dirty="0"/>
              <a:t> </a:t>
            </a:r>
            <a:r>
              <a:rPr lang="en-US" sz="2400" dirty="0" err="1"/>
              <a:t>och</a:t>
            </a:r>
            <a:r>
              <a:rPr lang="en-US" sz="2400" dirty="0"/>
              <a:t> </a:t>
            </a:r>
            <a:r>
              <a:rPr lang="en-US" sz="2400" dirty="0" err="1"/>
              <a:t>stockar</a:t>
            </a:r>
            <a:r>
              <a:rPr lang="en-US" sz="2400" dirty="0"/>
              <a:t>, </a:t>
            </a:r>
            <a:r>
              <a:rPr lang="en-US" sz="2400" dirty="0" err="1"/>
              <a:t>produkt</a:t>
            </a:r>
            <a:r>
              <a:rPr lang="en-US" sz="2400" dirty="0"/>
              <a:t> </a:t>
            </a:r>
            <a:r>
              <a:rPr lang="en-US" sz="2400" dirty="0" err="1"/>
              <a:t>definitioner</a:t>
            </a:r>
            <a:r>
              <a:rPr lang="en-US" sz="2400" dirty="0"/>
              <a:t> </a:t>
            </a:r>
            <a:r>
              <a:rPr lang="en-US" sz="2400" dirty="0" err="1"/>
              <a:t>behålls</a:t>
            </a:r>
            <a:r>
              <a:rPr lang="en-US" sz="2400" dirty="0"/>
              <a:t>)</a:t>
            </a:r>
            <a:endParaRPr lang="sv-SE" sz="28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69089D-CE26-C59C-F08C-46E50D37C701}"/>
              </a:ext>
            </a:extLst>
          </p:cNvPr>
          <p:cNvSpPr/>
          <p:nvPr/>
        </p:nvSpPr>
        <p:spPr>
          <a:xfrm>
            <a:off x="8465993" y="1727632"/>
            <a:ext cx="2006922" cy="29543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Kop </a:t>
            </a:r>
            <a:br>
              <a:rPr lang="en-US" sz="2800" dirty="0"/>
            </a:br>
            <a:r>
              <a:rPr lang="en-US" sz="2400" dirty="0"/>
              <a:t>(</a:t>
            </a:r>
            <a:r>
              <a:rPr lang="en-US" sz="2400" dirty="0" err="1"/>
              <a:t>stockdata</a:t>
            </a:r>
            <a:r>
              <a:rPr lang="en-US" sz="2400" dirty="0"/>
              <a:t> </a:t>
            </a:r>
            <a:r>
              <a:rPr lang="en-US" sz="2400" dirty="0" err="1"/>
              <a:t>läggs</a:t>
            </a:r>
            <a:r>
              <a:rPr lang="en-US" sz="2400" dirty="0"/>
              <a:t> till)</a:t>
            </a:r>
            <a:endParaRPr lang="sv-SE" sz="28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7A1D7FA-94C9-5E10-DF50-D21177A40854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2091447" y="3198738"/>
            <a:ext cx="612841" cy="794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659F0ED-DD9F-E60A-FEC8-8D5F947441A5}"/>
              </a:ext>
            </a:extLst>
          </p:cNvPr>
          <p:cNvCxnSpPr>
            <a:cxnSpLocks/>
            <a:stCxn id="5" idx="3"/>
            <a:endCxn id="12" idx="1"/>
          </p:cNvCxnSpPr>
          <p:nvPr/>
        </p:nvCxnSpPr>
        <p:spPr>
          <a:xfrm flipV="1">
            <a:off x="5043165" y="3198739"/>
            <a:ext cx="619447" cy="79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4" descr="Stockmätn">
            <a:extLst>
              <a:ext uri="{FF2B5EF4-FFF2-40B4-BE49-F238E27FC236}">
                <a16:creationId xmlns:a16="http://schemas.microsoft.com/office/drawing/2014/main" id="{E7C6FCBF-F641-865E-E66F-E1E73CFF4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4" t="13841" r="23434" b="30757"/>
          <a:stretch>
            <a:fillRect/>
          </a:stretch>
        </p:blipFill>
        <p:spPr bwMode="auto">
          <a:xfrm>
            <a:off x="5662612" y="1721572"/>
            <a:ext cx="2006922" cy="29543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2C35677-FB86-F3A8-0490-41940609580D}"/>
              </a:ext>
            </a:extLst>
          </p:cNvPr>
          <p:cNvCxnSpPr>
            <a:cxnSpLocks/>
            <a:stCxn id="12" idx="3"/>
            <a:endCxn id="6" idx="1"/>
          </p:cNvCxnSpPr>
          <p:nvPr/>
        </p:nvCxnSpPr>
        <p:spPr>
          <a:xfrm>
            <a:off x="7669534" y="3198739"/>
            <a:ext cx="796459" cy="6059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83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1C731-3473-4D13-DC6E-31473F272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Hpr → Kip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74529-1186-9BE0-A979-892C754ED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Hanterbar</a:t>
            </a:r>
            <a:r>
              <a:rPr lang="en-US" dirty="0"/>
              <a:t> </a:t>
            </a:r>
            <a:r>
              <a:rPr lang="en-US" dirty="0" err="1"/>
              <a:t>filstorlek</a:t>
            </a:r>
            <a:r>
              <a:rPr lang="en-US" dirty="0"/>
              <a:t>!</a:t>
            </a:r>
          </a:p>
          <a:p>
            <a:r>
              <a:rPr lang="en-US" dirty="0" err="1"/>
              <a:t>Omräkningstal</a:t>
            </a:r>
            <a:r>
              <a:rPr lang="en-US" dirty="0"/>
              <a:t> m3to till m3fub</a:t>
            </a:r>
          </a:p>
          <a:p>
            <a:r>
              <a:rPr lang="en-US" dirty="0" err="1"/>
              <a:t>Tillkommande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Total </a:t>
            </a:r>
            <a:r>
              <a:rPr lang="en-US" dirty="0" err="1"/>
              <a:t>volym</a:t>
            </a:r>
            <a:r>
              <a:rPr lang="en-US"/>
              <a:t> (m3to)</a:t>
            </a:r>
            <a:endParaRPr lang="en-US" dirty="0"/>
          </a:p>
          <a:p>
            <a:pPr lvl="1"/>
            <a:r>
              <a:rPr lang="en-US" dirty="0" err="1"/>
              <a:t>Medelstockvolym</a:t>
            </a:r>
            <a:r>
              <a:rPr lang="en-US" dirty="0"/>
              <a:t> (m3fub)</a:t>
            </a:r>
          </a:p>
          <a:p>
            <a:pPr lvl="1"/>
            <a:r>
              <a:rPr lang="en-US" dirty="0" err="1"/>
              <a:t>Medelbarktjocklek</a:t>
            </a:r>
            <a:endParaRPr lang="en-US" dirty="0"/>
          </a:p>
          <a:p>
            <a:pPr lvl="1"/>
            <a:r>
              <a:rPr lang="en-US" dirty="0" err="1"/>
              <a:t>Omräkningstal</a:t>
            </a:r>
            <a:endParaRPr lang="en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D5D8FB-2D50-8BBD-C890-9EFCBCC81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611" y="22595"/>
            <a:ext cx="6193971" cy="6845967"/>
          </a:xfrm>
          <a:prstGeom prst="rect">
            <a:avLst/>
          </a:prstGeom>
        </p:spPr>
      </p:pic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36555859-5682-77A9-755B-2CF5936453FA}"/>
              </a:ext>
            </a:extLst>
          </p:cNvPr>
          <p:cNvSpPr/>
          <p:nvPr/>
        </p:nvSpPr>
        <p:spPr>
          <a:xfrm>
            <a:off x="10013477" y="5181741"/>
            <a:ext cx="1805143" cy="394448"/>
          </a:xfrm>
          <a:prstGeom prst="mathMultiply">
            <a:avLst>
              <a:gd name="adj1" fmla="val 71"/>
            </a:avLst>
          </a:prstGeom>
          <a:noFill/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D93949AD-DDCC-61F0-8E73-9B32CDD832A9}"/>
              </a:ext>
            </a:extLst>
          </p:cNvPr>
          <p:cNvSpPr/>
          <p:nvPr/>
        </p:nvSpPr>
        <p:spPr>
          <a:xfrm>
            <a:off x="9896938" y="6042354"/>
            <a:ext cx="1392766" cy="394448"/>
          </a:xfrm>
          <a:prstGeom prst="mathMultiply">
            <a:avLst>
              <a:gd name="adj1" fmla="val 203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  <p:sp>
        <p:nvSpPr>
          <p:cNvPr id="4" name="Multiplication Sign 3">
            <a:extLst>
              <a:ext uri="{FF2B5EF4-FFF2-40B4-BE49-F238E27FC236}">
                <a16:creationId xmlns:a16="http://schemas.microsoft.com/office/drawing/2014/main" id="{422CEEFE-05D2-A97A-2FD2-9D7A25B1A1E8}"/>
              </a:ext>
            </a:extLst>
          </p:cNvPr>
          <p:cNvSpPr/>
          <p:nvPr/>
        </p:nvSpPr>
        <p:spPr>
          <a:xfrm>
            <a:off x="9896937" y="6492770"/>
            <a:ext cx="1805143" cy="394448"/>
          </a:xfrm>
          <a:prstGeom prst="mathMultiply">
            <a:avLst>
              <a:gd name="adj1" fmla="val 71"/>
            </a:avLst>
          </a:prstGeom>
          <a:noFill/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BC230AB1-2C8C-9440-5989-F7DC1D573487}"/>
              </a:ext>
            </a:extLst>
          </p:cNvPr>
          <p:cNvSpPr/>
          <p:nvPr/>
        </p:nvSpPr>
        <p:spPr>
          <a:xfrm>
            <a:off x="9690749" y="3268330"/>
            <a:ext cx="1805143" cy="394448"/>
          </a:xfrm>
          <a:prstGeom prst="mathMultiply">
            <a:avLst>
              <a:gd name="adj1" fmla="val 71"/>
            </a:avLst>
          </a:prstGeom>
          <a:noFill/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296601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standing at a computer&#10;&#10;Description automatically generated">
            <a:extLst>
              <a:ext uri="{FF2B5EF4-FFF2-40B4-BE49-F238E27FC236}">
                <a16:creationId xmlns:a16="http://schemas.microsoft.com/office/drawing/2014/main" id="{2029CA03-DA8A-C9C5-7D61-4B423F9AEF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384" y="3814297"/>
            <a:ext cx="1917700" cy="2413000"/>
          </a:xfrm>
        </p:spPr>
      </p:pic>
      <p:pic>
        <p:nvPicPr>
          <p:cNvPr id="7" name="Picture 6" descr="A red tractor with a crane and a pile of logs&#10;&#10;Description automatically generated">
            <a:extLst>
              <a:ext uri="{FF2B5EF4-FFF2-40B4-BE49-F238E27FC236}">
                <a16:creationId xmlns:a16="http://schemas.microsoft.com/office/drawing/2014/main" id="{4DC599A9-5CAD-A1C6-F1F9-B2DC26693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61" y="2291255"/>
            <a:ext cx="2450472" cy="2526260"/>
          </a:xfrm>
          <a:prstGeom prst="rect">
            <a:avLst/>
          </a:prstGeom>
        </p:spPr>
      </p:pic>
      <p:pic>
        <p:nvPicPr>
          <p:cNvPr id="9" name="Picture 8" descr="A person cutting logs with a saw&#10;&#10;Description automatically generated">
            <a:extLst>
              <a:ext uri="{FF2B5EF4-FFF2-40B4-BE49-F238E27FC236}">
                <a16:creationId xmlns:a16="http://schemas.microsoft.com/office/drawing/2014/main" id="{AA7B7576-B36E-F555-1F85-FB82EECB7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386" y="2026964"/>
            <a:ext cx="1981200" cy="242570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7008495-0F2B-4920-B19C-29B88E24B27D}"/>
              </a:ext>
            </a:extLst>
          </p:cNvPr>
          <p:cNvCxnSpPr/>
          <p:nvPr/>
        </p:nvCxnSpPr>
        <p:spPr>
          <a:xfrm>
            <a:off x="3051533" y="4035972"/>
            <a:ext cx="1307851" cy="693683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1CBCAB3-FD7D-2ED6-FD3D-EE36A04A8551}"/>
              </a:ext>
            </a:extLst>
          </p:cNvPr>
          <p:cNvCxnSpPr>
            <a:cxnSpLocks/>
          </p:cNvCxnSpPr>
          <p:nvPr/>
        </p:nvCxnSpPr>
        <p:spPr>
          <a:xfrm flipV="1">
            <a:off x="6154383" y="3429000"/>
            <a:ext cx="2646717" cy="898114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879021-3CA8-A2F7-4E5C-72D8E33BDFC3}"/>
              </a:ext>
            </a:extLst>
          </p:cNvPr>
          <p:cNvCxnSpPr>
            <a:cxnSpLocks/>
            <a:endCxn id="5" idx="3"/>
          </p:cNvCxnSpPr>
          <p:nvPr/>
        </p:nvCxnSpPr>
        <p:spPr>
          <a:xfrm flipH="1">
            <a:off x="6277084" y="4114800"/>
            <a:ext cx="2685941" cy="905997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C5631BA-1255-BCEC-6DE6-F45CAB29EC80}"/>
              </a:ext>
            </a:extLst>
          </p:cNvPr>
          <p:cNvSpPr txBox="1"/>
          <p:nvPr/>
        </p:nvSpPr>
        <p:spPr>
          <a:xfrm>
            <a:off x="3415956" y="3748057"/>
            <a:ext cx="5790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hpr</a:t>
            </a:r>
            <a:endParaRPr lang="sv-SE" sz="2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8DCB9C-B620-B90D-6B97-8C20B9FEC79E}"/>
              </a:ext>
            </a:extLst>
          </p:cNvPr>
          <p:cNvSpPr txBox="1"/>
          <p:nvPr/>
        </p:nvSpPr>
        <p:spPr>
          <a:xfrm>
            <a:off x="6774428" y="3429000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kip</a:t>
            </a:r>
            <a:endParaRPr lang="sv-SE" sz="20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EBB763-F5E2-2E7F-B785-CA6472E3F006}"/>
              </a:ext>
            </a:extLst>
          </p:cNvPr>
          <p:cNvSpPr txBox="1"/>
          <p:nvPr/>
        </p:nvSpPr>
        <p:spPr>
          <a:xfrm>
            <a:off x="7654251" y="4567798"/>
            <a:ext cx="613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kop</a:t>
            </a:r>
            <a:endParaRPr lang="sv-SE" sz="20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5F17C15-C277-2C4D-DC59-D56B0768F459}"/>
              </a:ext>
            </a:extLst>
          </p:cNvPr>
          <p:cNvSpPr txBox="1"/>
          <p:nvPr/>
        </p:nvSpPr>
        <p:spPr>
          <a:xfrm>
            <a:off x="9843906" y="4327114"/>
            <a:ext cx="22332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Registreras i klaven: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Produkt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Längd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Topp dia (</a:t>
            </a:r>
            <a:r>
              <a:rPr lang="sv-SE" dirty="0" err="1"/>
              <a:t>pb</a:t>
            </a:r>
            <a:r>
              <a:rPr lang="sv-SE" dirty="0"/>
              <a:t>/</a:t>
            </a:r>
            <a:r>
              <a:rPr lang="sv-SE" dirty="0" err="1"/>
              <a:t>ub</a:t>
            </a:r>
            <a:r>
              <a:rPr lang="sv-SE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Rot/Övrig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Kvalitet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Sågbar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Orsak </a:t>
            </a:r>
            <a:r>
              <a:rPr lang="sv-SE" dirty="0" err="1"/>
              <a:t>nedklassn</a:t>
            </a:r>
            <a:r>
              <a:rPr lang="sv-SE" dirty="0"/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6476B34-ECE1-6070-416B-43579A7DECAB}"/>
              </a:ext>
            </a:extLst>
          </p:cNvPr>
          <p:cNvSpPr txBox="1"/>
          <p:nvPr/>
        </p:nvSpPr>
        <p:spPr>
          <a:xfrm>
            <a:off x="10439399" y="2870482"/>
            <a:ext cx="12763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i="1" u="sng" dirty="0">
                <a:solidFill>
                  <a:srgbClr val="FF0000"/>
                </a:solidFill>
              </a:rPr>
              <a:t>Myggan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9B6A0E-968E-958B-77F0-D41C8AE16D7B}"/>
              </a:ext>
            </a:extLst>
          </p:cNvPr>
          <p:cNvSpPr txBox="1"/>
          <p:nvPr/>
        </p:nvSpPr>
        <p:spPr>
          <a:xfrm>
            <a:off x="4648109" y="2998113"/>
            <a:ext cx="17928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i="1" u="sng" dirty="0" err="1">
                <a:solidFill>
                  <a:srgbClr val="FF0000"/>
                </a:solidFill>
              </a:rPr>
              <a:t>Mosquito</a:t>
            </a:r>
            <a:r>
              <a:rPr lang="sv-SE" sz="2400" b="1" i="1" u="sng" dirty="0">
                <a:solidFill>
                  <a:srgbClr val="FF0000"/>
                </a:solidFill>
              </a:rPr>
              <a:t> Monitor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058B2F4-2FC6-CD4B-FEB9-9244BC8EB30D}"/>
              </a:ext>
            </a:extLst>
          </p:cNvPr>
          <p:cNvSpPr/>
          <p:nvPr/>
        </p:nvSpPr>
        <p:spPr>
          <a:xfrm>
            <a:off x="4181475" y="2695575"/>
            <a:ext cx="2384332" cy="1452592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A0BFCA-0727-F324-D22E-7F6265729A8D}"/>
              </a:ext>
            </a:extLst>
          </p:cNvPr>
          <p:cNvSpPr txBox="1"/>
          <p:nvPr/>
        </p:nvSpPr>
        <p:spPr>
          <a:xfrm>
            <a:off x="472687" y="230006"/>
            <a:ext cx="29432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>
                <a:solidFill>
                  <a:schemeClr val="accent6"/>
                </a:solidFill>
              </a:rPr>
              <a:t>Registreras av skördare: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Produkt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Längd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Topp dia (</a:t>
            </a:r>
            <a:r>
              <a:rPr lang="sv-SE" dirty="0" err="1">
                <a:solidFill>
                  <a:schemeClr val="accent6"/>
                </a:solidFill>
              </a:rPr>
              <a:t>pb</a:t>
            </a:r>
            <a:r>
              <a:rPr lang="sv-SE" dirty="0">
                <a:solidFill>
                  <a:schemeClr val="accent6"/>
                </a:solidFill>
              </a:rPr>
              <a:t>/</a:t>
            </a:r>
            <a:r>
              <a:rPr lang="sv-SE" dirty="0" err="1">
                <a:solidFill>
                  <a:schemeClr val="accent6"/>
                </a:solidFill>
              </a:rPr>
              <a:t>ub</a:t>
            </a:r>
            <a:r>
              <a:rPr lang="sv-SE" dirty="0">
                <a:solidFill>
                  <a:schemeClr val="accent6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Rot/Övrig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Kvalitet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Tidpunkt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22EEBD-3BC1-CF30-2572-361FB8A20604}"/>
              </a:ext>
            </a:extLst>
          </p:cNvPr>
          <p:cNvSpPr txBox="1"/>
          <p:nvPr/>
        </p:nvSpPr>
        <p:spPr>
          <a:xfrm>
            <a:off x="8647386" y="952185"/>
            <a:ext cx="33083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>
                <a:solidFill>
                  <a:schemeClr val="accent6"/>
                </a:solidFill>
              </a:rPr>
              <a:t>I framtiden registreras i klaven: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accent6"/>
                </a:solidFill>
              </a:rPr>
              <a:t>Tidpunkt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F150645-3368-9518-18C0-990C80574BCE}"/>
              </a:ext>
            </a:extLst>
          </p:cNvPr>
          <p:cNvCxnSpPr>
            <a:cxnSpLocks/>
          </p:cNvCxnSpPr>
          <p:nvPr/>
        </p:nvCxnSpPr>
        <p:spPr>
          <a:xfrm>
            <a:off x="3705458" y="1162050"/>
            <a:ext cx="4667017" cy="25180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7C5C700-C967-60AA-0837-BE67F391BA12}"/>
              </a:ext>
            </a:extLst>
          </p:cNvPr>
          <p:cNvCxnSpPr>
            <a:cxnSpLocks/>
          </p:cNvCxnSpPr>
          <p:nvPr/>
        </p:nvCxnSpPr>
        <p:spPr>
          <a:xfrm>
            <a:off x="3690867" y="1281421"/>
            <a:ext cx="6043683" cy="3486432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7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4" grpId="0"/>
      <p:bldP spid="25" grpId="0"/>
      <p:bldP spid="3" grpId="0" animBg="1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854B0-54A7-E0D3-55AD-AA6072705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Myggan</a:t>
            </a:r>
            <a:r>
              <a:rPr lang="en-US" dirty="0"/>
              <a:t> = </a:t>
            </a:r>
            <a:r>
              <a:rPr lang="en-US" dirty="0" err="1"/>
              <a:t>Klavprogrammet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E55A6-E919-73D8-438D-D1E41943A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5388"/>
            <a:ext cx="10515600" cy="5289177"/>
          </a:xfrm>
        </p:spPr>
        <p:txBody>
          <a:bodyPr>
            <a:normAutofit/>
          </a:bodyPr>
          <a:lstStyle/>
          <a:p>
            <a:r>
              <a:rPr lang="en-US" dirty="0" err="1"/>
              <a:t>Kontakta</a:t>
            </a:r>
            <a:r>
              <a:rPr lang="en-US" dirty="0"/>
              <a:t> Jonas Wikner, </a:t>
            </a:r>
            <a:r>
              <a:rPr lang="en-US" dirty="0" err="1"/>
              <a:t>Haglöf</a:t>
            </a:r>
            <a:r>
              <a:rPr lang="en-US" dirty="0"/>
              <a:t>!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7653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153D16-E359-096E-F788-A28D34D25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001" y="1690687"/>
            <a:ext cx="8075324" cy="48896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66DA80-7C69-BD5E-727D-DBF289EF4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Callout: Line 5">
            <a:extLst>
              <a:ext uri="{FF2B5EF4-FFF2-40B4-BE49-F238E27FC236}">
                <a16:creationId xmlns:a16="http://schemas.microsoft.com/office/drawing/2014/main" id="{A0F92CFC-D409-4A50-08EF-5E2575A8360D}"/>
              </a:ext>
            </a:extLst>
          </p:cNvPr>
          <p:cNvSpPr/>
          <p:nvPr/>
        </p:nvSpPr>
        <p:spPr>
          <a:xfrm>
            <a:off x="219075" y="3513510"/>
            <a:ext cx="2306926" cy="1519420"/>
          </a:xfrm>
          <a:prstGeom prst="borderCallout1">
            <a:avLst>
              <a:gd name="adj1" fmla="val -152"/>
              <a:gd name="adj2" fmla="val 54368"/>
              <a:gd name="adj3" fmla="val -65611"/>
              <a:gd name="adj4" fmla="val 10544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Konvertera</a:t>
            </a:r>
            <a:r>
              <a:rPr lang="en-US" dirty="0"/>
              <a:t> hpr till kip</a:t>
            </a:r>
          </a:p>
          <a:p>
            <a:pPr algn="ctr"/>
            <a:r>
              <a:rPr lang="en-US" dirty="0"/>
              <a:t>Om </a:t>
            </a:r>
            <a:r>
              <a:rPr lang="en-US" dirty="0" err="1"/>
              <a:t>flera</a:t>
            </a:r>
            <a:r>
              <a:rPr lang="en-US" dirty="0"/>
              <a:t> filer </a:t>
            </a:r>
            <a:r>
              <a:rPr lang="en-US" dirty="0" err="1"/>
              <a:t>konverteras</a:t>
            </a:r>
            <a:r>
              <a:rPr lang="en-US" dirty="0"/>
              <a:t> </a:t>
            </a:r>
            <a:r>
              <a:rPr lang="en-US" dirty="0" err="1"/>
              <a:t>samtidigt</a:t>
            </a:r>
            <a:r>
              <a:rPr lang="en-US" dirty="0"/>
              <a:t> </a:t>
            </a:r>
            <a:r>
              <a:rPr lang="en-US" dirty="0" err="1"/>
              <a:t>skapas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gemensam</a:t>
            </a:r>
            <a:r>
              <a:rPr lang="en-US" dirty="0"/>
              <a:t> kip-fil</a:t>
            </a:r>
            <a:endParaRPr lang="sv-SE" dirty="0"/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EE26F457-745D-D02A-5AC5-5041D2525F5B}"/>
              </a:ext>
            </a:extLst>
          </p:cNvPr>
          <p:cNvSpPr/>
          <p:nvPr/>
        </p:nvSpPr>
        <p:spPr>
          <a:xfrm>
            <a:off x="4975904" y="3839752"/>
            <a:ext cx="1833867" cy="1063557"/>
          </a:xfrm>
          <a:prstGeom prst="borderCallout1">
            <a:avLst>
              <a:gd name="adj1" fmla="val -152"/>
              <a:gd name="adj2" fmla="val 54368"/>
              <a:gd name="adj3" fmla="val -128564"/>
              <a:gd name="adj4" fmla="val -99432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Öppna</a:t>
            </a:r>
            <a:r>
              <a:rPr lang="en-US" b="1" dirty="0"/>
              <a:t> </a:t>
            </a:r>
            <a:r>
              <a:rPr lang="en-US" b="1" dirty="0" err="1"/>
              <a:t>och</a:t>
            </a:r>
            <a:r>
              <a:rPr lang="en-US" b="1" dirty="0"/>
              <a:t> </a:t>
            </a:r>
            <a:r>
              <a:rPr lang="en-US" b="1" dirty="0" err="1"/>
              <a:t>analysera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kop-fil</a:t>
            </a:r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107346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4571</TotalTime>
  <Words>969</Words>
  <Application>Microsoft Office PowerPoint</Application>
  <PresentationFormat>Widescreen</PresentationFormat>
  <Paragraphs>186</Paragraphs>
  <Slides>39</Slides>
  <Notes>6</Notes>
  <HiddenSlides>4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Aptos</vt:lpstr>
      <vt:lpstr>Aptos Display</vt:lpstr>
      <vt:lpstr>Arial</vt:lpstr>
      <vt:lpstr>Office Theme</vt:lpstr>
      <vt:lpstr>Ny skördar-uppföljning</vt:lpstr>
      <vt:lpstr>Mätning vid sågverk….</vt:lpstr>
      <vt:lpstr>Svårt med modul-träff och övermåls-analyser</vt:lpstr>
      <vt:lpstr>Ny stickprovskontroll i skogen med klave</vt:lpstr>
      <vt:lpstr>Grund-flödet…..</vt:lpstr>
      <vt:lpstr>Hpr → Kip</vt:lpstr>
      <vt:lpstr>PowerPoint Presentation</vt:lpstr>
      <vt:lpstr>Myggan = Klavprogrammet</vt:lpstr>
      <vt:lpstr>PowerPoint Presentation</vt:lpstr>
      <vt:lpstr>PowerPoint Presentation</vt:lpstr>
      <vt:lpstr>PowerPoint Presentation</vt:lpstr>
      <vt:lpstr>PowerPoint Presentation</vt:lpstr>
      <vt:lpstr>Klassning av stockar – “klassikern”</vt:lpstr>
      <vt:lpstr>Klassning av stockar – negativt kapfönster</vt:lpstr>
      <vt:lpstr>Klassning av stockar – negativt modulfönster</vt:lpstr>
      <vt:lpstr>PowerPoint Presentation</vt:lpstr>
      <vt:lpstr>PowerPoint Presentation</vt:lpstr>
      <vt:lpstr>PowerPoint Presentation</vt:lpstr>
      <vt:lpstr>PowerPoint Presentation</vt:lpstr>
      <vt:lpstr>Negativa kap-fönster?</vt:lpstr>
      <vt:lpstr>PowerPoint Presentation</vt:lpstr>
      <vt:lpstr>PowerPoint Presentation</vt:lpstr>
      <vt:lpstr>PowerPoint Presentation</vt:lpstr>
      <vt:lpstr>Negativt övermål</vt:lpstr>
      <vt:lpstr>PowerPoint Presentation</vt:lpstr>
      <vt:lpstr>PowerPoint Presentation</vt:lpstr>
      <vt:lpstr>Inställningar per SST &amp; mottagningplats</vt:lpstr>
      <vt:lpstr>PowerPoint Presentation</vt:lpstr>
      <vt:lpstr>Konvertering till “kip”</vt:lpstr>
      <vt:lpstr>Ni kan testa själva!</vt:lpstr>
      <vt:lpstr>Att göra…</vt:lpstr>
      <vt:lpstr>Pågående sedan senaste mötet..</vt:lpstr>
      <vt:lpstr>Sågbart i massaveden</vt:lpstr>
      <vt:lpstr>Nyheter vid skapande av kip-fil</vt:lpstr>
      <vt:lpstr>Nyheter vid analys av kop</vt:lpstr>
      <vt:lpstr>Erfarenheter</vt:lpstr>
      <vt:lpstr>På G ut….</vt:lpstr>
      <vt:lpstr>Blandade synpunkter</vt:lpstr>
      <vt:lpstr>Vad grotta vidare i?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MosquitoMonitor</dc:title>
  <dc:creator>John Arlinger</dc:creator>
  <cp:lastModifiedBy>John Arlinger</cp:lastModifiedBy>
  <cp:revision>6</cp:revision>
  <cp:lastPrinted>2026-01-15T15:03:05Z</cp:lastPrinted>
  <dcterms:created xsi:type="dcterms:W3CDTF">2024-05-16T07:40:48Z</dcterms:created>
  <dcterms:modified xsi:type="dcterms:W3CDTF">2026-03-09T16:14:50Z</dcterms:modified>
</cp:coreProperties>
</file>