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9" r:id="rId2"/>
    <p:sldId id="296" r:id="rId3"/>
    <p:sldId id="295" r:id="rId4"/>
    <p:sldId id="300" r:id="rId5"/>
    <p:sldId id="301" r:id="rId6"/>
    <p:sldId id="297" r:id="rId7"/>
    <p:sldId id="265" r:id="rId8"/>
    <p:sldId id="260" r:id="rId9"/>
    <p:sldId id="302" r:id="rId10"/>
    <p:sldId id="262" r:id="rId11"/>
    <p:sldId id="298" r:id="rId12"/>
    <p:sldId id="267" r:id="rId13"/>
    <p:sldId id="303" r:id="rId14"/>
    <p:sldId id="304" r:id="rId15"/>
    <p:sldId id="264" r:id="rId16"/>
    <p:sldId id="268" r:id="rId17"/>
    <p:sldId id="269" r:id="rId18"/>
    <p:sldId id="270" r:id="rId19"/>
    <p:sldId id="271" r:id="rId20"/>
    <p:sldId id="306" r:id="rId21"/>
    <p:sldId id="308" r:id="rId22"/>
    <p:sldId id="307" r:id="rId23"/>
    <p:sldId id="272" r:id="rId24"/>
    <p:sldId id="279" r:id="rId25"/>
    <p:sldId id="276" r:id="rId26"/>
    <p:sldId id="309" r:id="rId27"/>
    <p:sldId id="310" r:id="rId28"/>
    <p:sldId id="311" r:id="rId29"/>
    <p:sldId id="312" r:id="rId30"/>
    <p:sldId id="277" r:id="rId31"/>
    <p:sldId id="313" r:id="rId32"/>
    <p:sldId id="314" r:id="rId33"/>
    <p:sldId id="315" r:id="rId34"/>
    <p:sldId id="316" r:id="rId35"/>
    <p:sldId id="317" r:id="rId36"/>
    <p:sldId id="318" r:id="rId37"/>
    <p:sldId id="278" r:id="rId38"/>
    <p:sldId id="319" r:id="rId39"/>
    <p:sldId id="280" r:id="rId40"/>
    <p:sldId id="299" r:id="rId41"/>
    <p:sldId id="283" r:id="rId42"/>
  </p:sldIdLst>
  <p:sldSz cx="10287000" cy="7124700"/>
  <p:notesSz cx="9931400" cy="67945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083" algn="l" rtl="0" fontAlgn="base">
      <a:spcBef>
        <a:spcPct val="0"/>
      </a:spcBef>
      <a:spcAft>
        <a:spcPct val="0"/>
      </a:spcAft>
      <a:defRPr sz="2400" kern="1200">
        <a:solidFill>
          <a:schemeClr val="tx1"/>
        </a:solidFill>
        <a:latin typeface="Times New Roman" pitchFamily="18" charset="0"/>
        <a:ea typeface="+mn-ea"/>
        <a:cs typeface="+mn-cs"/>
      </a:defRPr>
    </a:lvl2pPr>
    <a:lvl3pPr marL="914166" algn="l" rtl="0" fontAlgn="base">
      <a:spcBef>
        <a:spcPct val="0"/>
      </a:spcBef>
      <a:spcAft>
        <a:spcPct val="0"/>
      </a:spcAft>
      <a:defRPr sz="2400" kern="1200">
        <a:solidFill>
          <a:schemeClr val="tx1"/>
        </a:solidFill>
        <a:latin typeface="Times New Roman" pitchFamily="18" charset="0"/>
        <a:ea typeface="+mn-ea"/>
        <a:cs typeface="+mn-cs"/>
      </a:defRPr>
    </a:lvl3pPr>
    <a:lvl4pPr marL="1371249" algn="l" rtl="0" fontAlgn="base">
      <a:spcBef>
        <a:spcPct val="0"/>
      </a:spcBef>
      <a:spcAft>
        <a:spcPct val="0"/>
      </a:spcAft>
      <a:defRPr sz="2400" kern="1200">
        <a:solidFill>
          <a:schemeClr val="tx1"/>
        </a:solidFill>
        <a:latin typeface="Times New Roman" pitchFamily="18" charset="0"/>
        <a:ea typeface="+mn-ea"/>
        <a:cs typeface="+mn-cs"/>
      </a:defRPr>
    </a:lvl4pPr>
    <a:lvl5pPr marL="1828332" algn="l" rtl="0" fontAlgn="base">
      <a:spcBef>
        <a:spcPct val="0"/>
      </a:spcBef>
      <a:spcAft>
        <a:spcPct val="0"/>
      </a:spcAft>
      <a:defRPr sz="2400" kern="1200">
        <a:solidFill>
          <a:schemeClr val="tx1"/>
        </a:solidFill>
        <a:latin typeface="Times New Roman" pitchFamily="18" charset="0"/>
        <a:ea typeface="+mn-ea"/>
        <a:cs typeface="+mn-cs"/>
      </a:defRPr>
    </a:lvl5pPr>
    <a:lvl6pPr marL="2285415" algn="l" defTabSz="914166" rtl="0" eaLnBrk="1" latinLnBrk="0" hangingPunct="1">
      <a:defRPr sz="2400" kern="1200">
        <a:solidFill>
          <a:schemeClr val="tx1"/>
        </a:solidFill>
        <a:latin typeface="Times New Roman" pitchFamily="18" charset="0"/>
        <a:ea typeface="+mn-ea"/>
        <a:cs typeface="+mn-cs"/>
      </a:defRPr>
    </a:lvl6pPr>
    <a:lvl7pPr marL="2742498" algn="l" defTabSz="914166" rtl="0" eaLnBrk="1" latinLnBrk="0" hangingPunct="1">
      <a:defRPr sz="2400" kern="1200">
        <a:solidFill>
          <a:schemeClr val="tx1"/>
        </a:solidFill>
        <a:latin typeface="Times New Roman" pitchFamily="18" charset="0"/>
        <a:ea typeface="+mn-ea"/>
        <a:cs typeface="+mn-cs"/>
      </a:defRPr>
    </a:lvl7pPr>
    <a:lvl8pPr marL="3199582" algn="l" defTabSz="914166" rtl="0" eaLnBrk="1" latinLnBrk="0" hangingPunct="1">
      <a:defRPr sz="2400" kern="1200">
        <a:solidFill>
          <a:schemeClr val="tx1"/>
        </a:solidFill>
        <a:latin typeface="Times New Roman" pitchFamily="18" charset="0"/>
        <a:ea typeface="+mn-ea"/>
        <a:cs typeface="+mn-cs"/>
      </a:defRPr>
    </a:lvl8pPr>
    <a:lvl9pPr marL="3656662" algn="l" defTabSz="914166"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244">
          <p15:clr>
            <a:srgbClr val="A4A3A4"/>
          </p15:clr>
        </p15:guide>
        <p15:guide id="2" pos="32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esson Tomas" initials="JT" lastIdx="8" clrIdx="0">
    <p:extLst>
      <p:ext uri="{19B8F6BF-5375-455C-9EA6-DF929625EA0E}">
        <p15:presenceInfo xmlns:p15="http://schemas.microsoft.com/office/powerpoint/2012/main" userId="S-1-5-21-7223768-856435788-1123680562-178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5C044"/>
    <a:srgbClr val="B5D334"/>
    <a:srgbClr val="C8047D"/>
    <a:srgbClr val="E1058C"/>
    <a:srgbClr val="00D0E6"/>
    <a:srgbClr val="00A5E3"/>
    <a:srgbClr val="8CCA62"/>
    <a:srgbClr val="ABD88C"/>
    <a:srgbClr val="7DC34D"/>
    <a:srgbClr val="FFC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63" autoAdjust="0"/>
    <p:restoredTop sz="61241" autoAdjust="0"/>
  </p:normalViewPr>
  <p:slideViewPr>
    <p:cSldViewPr>
      <p:cViewPr varScale="1">
        <p:scale>
          <a:sx n="67" d="100"/>
          <a:sy n="67" d="100"/>
        </p:scale>
        <p:origin x="2124" y="72"/>
      </p:cViewPr>
      <p:guideLst>
        <p:guide orient="horz" pos="2244"/>
        <p:guide pos="324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90" d="100"/>
        <a:sy n="90" d="100"/>
      </p:scale>
      <p:origin x="0" y="-29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3.xml"/><Relationship Id="rId1"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9C1C99-FB75-4A9E-AC05-5FAB1A7E12AF}" type="doc">
      <dgm:prSet loTypeId="urn:microsoft.com/office/officeart/2005/8/layout/hChevron3" loCatId="process" qsTypeId="urn:microsoft.com/office/officeart/2005/8/quickstyle/simple1" qsCatId="simple" csTypeId="urn:microsoft.com/office/officeart/2005/8/colors/accent3_2" csCatId="accent3" phldr="1"/>
      <dgm:spPr/>
    </dgm:pt>
    <dgm:pt modelId="{1F4BE8EA-E547-4B52-A87E-69BDB454843E}">
      <dgm:prSet phldrT="[Text]"/>
      <dgm:spPr/>
      <dgm:t>
        <a:bodyPr/>
        <a:lstStyle/>
        <a:p>
          <a:r>
            <a:rPr lang="sv-SE" noProof="0" dirty="0"/>
            <a:t>Ansökan för varje län och år</a:t>
          </a:r>
        </a:p>
      </dgm:t>
    </dgm:pt>
    <dgm:pt modelId="{DFF05AF4-54B6-464D-9D6A-1DBC45438FB8}" type="parTrans" cxnId="{7764E924-22DE-4769-B36B-C28D09C0B79F}">
      <dgm:prSet/>
      <dgm:spPr/>
      <dgm:t>
        <a:bodyPr/>
        <a:lstStyle/>
        <a:p>
          <a:endParaRPr lang="en-US"/>
        </a:p>
      </dgm:t>
    </dgm:pt>
    <dgm:pt modelId="{7A87BA4B-0A28-4CB9-95E7-FCCCEA3750B9}" type="sibTrans" cxnId="{7764E924-22DE-4769-B36B-C28D09C0B79F}">
      <dgm:prSet/>
      <dgm:spPr/>
      <dgm:t>
        <a:bodyPr/>
        <a:lstStyle/>
        <a:p>
          <a:endParaRPr lang="en-US"/>
        </a:p>
      </dgm:t>
    </dgm:pt>
    <dgm:pt modelId="{99F6E771-6D13-41AF-B1B3-B3403855BEE9}">
      <dgm:prSet phldrT="[Text]"/>
      <dgm:spPr/>
      <dgm:t>
        <a:bodyPr/>
        <a:lstStyle/>
        <a:p>
          <a:r>
            <a:rPr lang="sv-SE" noProof="0" dirty="0"/>
            <a:t>Beviljat tillstånd</a:t>
          </a:r>
        </a:p>
      </dgm:t>
    </dgm:pt>
    <dgm:pt modelId="{BB8CFFE8-D317-4F52-BCB9-11854EA7B5C2}" type="parTrans" cxnId="{4A1A4D3F-BCB5-4AAC-9367-B93AAA3D7E3F}">
      <dgm:prSet/>
      <dgm:spPr/>
      <dgm:t>
        <a:bodyPr/>
        <a:lstStyle/>
        <a:p>
          <a:endParaRPr lang="en-US"/>
        </a:p>
      </dgm:t>
    </dgm:pt>
    <dgm:pt modelId="{A6D7F85B-E205-45D5-90BD-EC1B3FD7B037}" type="sibTrans" cxnId="{4A1A4D3F-BCB5-4AAC-9367-B93AAA3D7E3F}">
      <dgm:prSet/>
      <dgm:spPr/>
      <dgm:t>
        <a:bodyPr/>
        <a:lstStyle/>
        <a:p>
          <a:endParaRPr lang="en-US"/>
        </a:p>
      </dgm:t>
    </dgm:pt>
    <dgm:pt modelId="{A296CA61-09F4-43D0-8E94-0053002D194E}">
      <dgm:prSet phldrT="[Text]"/>
      <dgm:spPr/>
      <dgm:t>
        <a:bodyPr/>
        <a:lstStyle/>
        <a:p>
          <a:r>
            <a:rPr lang="sv-SE" noProof="0" dirty="0"/>
            <a:t>Anmälan för varje upplag</a:t>
          </a:r>
        </a:p>
      </dgm:t>
    </dgm:pt>
    <dgm:pt modelId="{387EF174-1C4B-497A-AC30-1986C9FEAF6E}" type="parTrans" cxnId="{61AD8C6E-13C6-4A69-98A1-9EC4808F2CF5}">
      <dgm:prSet/>
      <dgm:spPr/>
      <dgm:t>
        <a:bodyPr/>
        <a:lstStyle/>
        <a:p>
          <a:endParaRPr lang="en-US"/>
        </a:p>
      </dgm:t>
    </dgm:pt>
    <dgm:pt modelId="{6D2844BB-E057-4019-9312-3FE6A93D4647}" type="sibTrans" cxnId="{61AD8C6E-13C6-4A69-98A1-9EC4808F2CF5}">
      <dgm:prSet/>
      <dgm:spPr/>
      <dgm:t>
        <a:bodyPr/>
        <a:lstStyle/>
        <a:p>
          <a:endParaRPr lang="en-US"/>
        </a:p>
      </dgm:t>
    </dgm:pt>
    <dgm:pt modelId="{9E033A73-BD09-4CDB-9F2E-21E504A3F4EA}">
      <dgm:prSet phldrT="[Text]"/>
      <dgm:spPr/>
      <dgm:t>
        <a:bodyPr/>
        <a:lstStyle/>
        <a:p>
          <a:r>
            <a:rPr lang="sv-SE" noProof="0" dirty="0"/>
            <a:t>Virkesupplag</a:t>
          </a:r>
        </a:p>
      </dgm:t>
    </dgm:pt>
    <dgm:pt modelId="{F6DCB962-BC16-4CA5-A46A-29D7484A7434}" type="parTrans" cxnId="{66B2EFB9-93D0-4502-8B22-6271E909735F}">
      <dgm:prSet/>
      <dgm:spPr/>
      <dgm:t>
        <a:bodyPr/>
        <a:lstStyle/>
        <a:p>
          <a:endParaRPr lang="en-US"/>
        </a:p>
      </dgm:t>
    </dgm:pt>
    <dgm:pt modelId="{ADDFABDA-C56E-4001-90D8-3E5B01565FC3}" type="sibTrans" cxnId="{66B2EFB9-93D0-4502-8B22-6271E909735F}">
      <dgm:prSet/>
      <dgm:spPr/>
      <dgm:t>
        <a:bodyPr/>
        <a:lstStyle/>
        <a:p>
          <a:endParaRPr lang="en-US"/>
        </a:p>
      </dgm:t>
    </dgm:pt>
    <dgm:pt modelId="{5C422041-A857-4F55-B1A5-A237BA2C3007}" type="pres">
      <dgm:prSet presAssocID="{419C1C99-FB75-4A9E-AC05-5FAB1A7E12AF}" presName="Name0" presStyleCnt="0">
        <dgm:presLayoutVars>
          <dgm:dir/>
          <dgm:resizeHandles val="exact"/>
        </dgm:presLayoutVars>
      </dgm:prSet>
      <dgm:spPr/>
    </dgm:pt>
    <dgm:pt modelId="{66FE2B8E-1432-4C81-9E5B-7F6182FC4E57}" type="pres">
      <dgm:prSet presAssocID="{9E033A73-BD09-4CDB-9F2E-21E504A3F4EA}" presName="parTxOnly" presStyleLbl="node1" presStyleIdx="0" presStyleCnt="4">
        <dgm:presLayoutVars>
          <dgm:bulletEnabled val="1"/>
        </dgm:presLayoutVars>
      </dgm:prSet>
      <dgm:spPr/>
    </dgm:pt>
    <dgm:pt modelId="{6F85226C-D954-4229-8124-5B8CAB4A4C6F}" type="pres">
      <dgm:prSet presAssocID="{ADDFABDA-C56E-4001-90D8-3E5B01565FC3}" presName="parSpace" presStyleCnt="0"/>
      <dgm:spPr/>
    </dgm:pt>
    <dgm:pt modelId="{BE13E460-B15B-4F15-B781-1C3003C3BA81}" type="pres">
      <dgm:prSet presAssocID="{1F4BE8EA-E547-4B52-A87E-69BDB454843E}" presName="parTxOnly" presStyleLbl="node1" presStyleIdx="1" presStyleCnt="4">
        <dgm:presLayoutVars>
          <dgm:bulletEnabled val="1"/>
        </dgm:presLayoutVars>
      </dgm:prSet>
      <dgm:spPr/>
    </dgm:pt>
    <dgm:pt modelId="{08C1242A-C4A7-4EEA-AC27-6EEB7EDE9EB4}" type="pres">
      <dgm:prSet presAssocID="{7A87BA4B-0A28-4CB9-95E7-FCCCEA3750B9}" presName="parSpace" presStyleCnt="0"/>
      <dgm:spPr/>
    </dgm:pt>
    <dgm:pt modelId="{55928FAC-7E7D-4315-BB37-563457472C08}" type="pres">
      <dgm:prSet presAssocID="{99F6E771-6D13-41AF-B1B3-B3403855BEE9}" presName="parTxOnly" presStyleLbl="node1" presStyleIdx="2" presStyleCnt="4">
        <dgm:presLayoutVars>
          <dgm:bulletEnabled val="1"/>
        </dgm:presLayoutVars>
      </dgm:prSet>
      <dgm:spPr/>
    </dgm:pt>
    <dgm:pt modelId="{508C05D8-9995-414F-A28D-EBB730D18CBB}" type="pres">
      <dgm:prSet presAssocID="{A6D7F85B-E205-45D5-90BD-EC1B3FD7B037}" presName="parSpace" presStyleCnt="0"/>
      <dgm:spPr/>
    </dgm:pt>
    <dgm:pt modelId="{ED1CF693-FD2E-4D40-97FD-5749BCB1281C}" type="pres">
      <dgm:prSet presAssocID="{A296CA61-09F4-43D0-8E94-0053002D194E}" presName="parTxOnly" presStyleLbl="node1" presStyleIdx="3" presStyleCnt="4">
        <dgm:presLayoutVars>
          <dgm:bulletEnabled val="1"/>
        </dgm:presLayoutVars>
      </dgm:prSet>
      <dgm:spPr/>
    </dgm:pt>
  </dgm:ptLst>
  <dgm:cxnLst>
    <dgm:cxn modelId="{C62DFB77-7EAC-4659-83F4-8B8B4CFF28A3}" type="presOf" srcId="{1F4BE8EA-E547-4B52-A87E-69BDB454843E}" destId="{BE13E460-B15B-4F15-B781-1C3003C3BA81}" srcOrd="0" destOrd="0" presId="urn:microsoft.com/office/officeart/2005/8/layout/hChevron3"/>
    <dgm:cxn modelId="{4A1A4D3F-BCB5-4AAC-9367-B93AAA3D7E3F}" srcId="{419C1C99-FB75-4A9E-AC05-5FAB1A7E12AF}" destId="{99F6E771-6D13-41AF-B1B3-B3403855BEE9}" srcOrd="2" destOrd="0" parTransId="{BB8CFFE8-D317-4F52-BCB9-11854EA7B5C2}" sibTransId="{A6D7F85B-E205-45D5-90BD-EC1B3FD7B037}"/>
    <dgm:cxn modelId="{7764E924-22DE-4769-B36B-C28D09C0B79F}" srcId="{419C1C99-FB75-4A9E-AC05-5FAB1A7E12AF}" destId="{1F4BE8EA-E547-4B52-A87E-69BDB454843E}" srcOrd="1" destOrd="0" parTransId="{DFF05AF4-54B6-464D-9D6A-1DBC45438FB8}" sibTransId="{7A87BA4B-0A28-4CB9-95E7-FCCCEA3750B9}"/>
    <dgm:cxn modelId="{22A2D473-FBB5-402D-BBDA-BCE7BFD43AA4}" type="presOf" srcId="{419C1C99-FB75-4A9E-AC05-5FAB1A7E12AF}" destId="{5C422041-A857-4F55-B1A5-A237BA2C3007}" srcOrd="0" destOrd="0" presId="urn:microsoft.com/office/officeart/2005/8/layout/hChevron3"/>
    <dgm:cxn modelId="{88F679A0-B242-4E0E-BCF5-A5006C04F21E}" type="presOf" srcId="{A296CA61-09F4-43D0-8E94-0053002D194E}" destId="{ED1CF693-FD2E-4D40-97FD-5749BCB1281C}" srcOrd="0" destOrd="0" presId="urn:microsoft.com/office/officeart/2005/8/layout/hChevron3"/>
    <dgm:cxn modelId="{61AD8C6E-13C6-4A69-98A1-9EC4808F2CF5}" srcId="{419C1C99-FB75-4A9E-AC05-5FAB1A7E12AF}" destId="{A296CA61-09F4-43D0-8E94-0053002D194E}" srcOrd="3" destOrd="0" parTransId="{387EF174-1C4B-497A-AC30-1986C9FEAF6E}" sibTransId="{6D2844BB-E057-4019-9312-3FE6A93D4647}"/>
    <dgm:cxn modelId="{50F94F68-A217-4A76-A17F-BBF807E799B2}" type="presOf" srcId="{9E033A73-BD09-4CDB-9F2E-21E504A3F4EA}" destId="{66FE2B8E-1432-4C81-9E5B-7F6182FC4E57}" srcOrd="0" destOrd="0" presId="urn:microsoft.com/office/officeart/2005/8/layout/hChevron3"/>
    <dgm:cxn modelId="{B0ECABFA-4518-4A5E-8416-FB11FBBF1E9A}" type="presOf" srcId="{99F6E771-6D13-41AF-B1B3-B3403855BEE9}" destId="{55928FAC-7E7D-4315-BB37-563457472C08}" srcOrd="0" destOrd="0" presId="urn:microsoft.com/office/officeart/2005/8/layout/hChevron3"/>
    <dgm:cxn modelId="{66B2EFB9-93D0-4502-8B22-6271E909735F}" srcId="{419C1C99-FB75-4A9E-AC05-5FAB1A7E12AF}" destId="{9E033A73-BD09-4CDB-9F2E-21E504A3F4EA}" srcOrd="0" destOrd="0" parTransId="{F6DCB962-BC16-4CA5-A46A-29D7484A7434}" sibTransId="{ADDFABDA-C56E-4001-90D8-3E5B01565FC3}"/>
    <dgm:cxn modelId="{16A511F9-A8A0-4FBB-90A0-74D2A1853AE6}" type="presParOf" srcId="{5C422041-A857-4F55-B1A5-A237BA2C3007}" destId="{66FE2B8E-1432-4C81-9E5B-7F6182FC4E57}" srcOrd="0" destOrd="0" presId="urn:microsoft.com/office/officeart/2005/8/layout/hChevron3"/>
    <dgm:cxn modelId="{F98C294A-C87E-44ED-859D-F76CAF9ABE25}" type="presParOf" srcId="{5C422041-A857-4F55-B1A5-A237BA2C3007}" destId="{6F85226C-D954-4229-8124-5B8CAB4A4C6F}" srcOrd="1" destOrd="0" presId="urn:microsoft.com/office/officeart/2005/8/layout/hChevron3"/>
    <dgm:cxn modelId="{1B2792B3-7356-45A7-B4D2-6ECAD7609F0F}" type="presParOf" srcId="{5C422041-A857-4F55-B1A5-A237BA2C3007}" destId="{BE13E460-B15B-4F15-B781-1C3003C3BA81}" srcOrd="2" destOrd="0" presId="urn:microsoft.com/office/officeart/2005/8/layout/hChevron3"/>
    <dgm:cxn modelId="{5F30CE62-14A8-4149-BFC0-66760069020F}" type="presParOf" srcId="{5C422041-A857-4F55-B1A5-A237BA2C3007}" destId="{08C1242A-C4A7-4EEA-AC27-6EEB7EDE9EB4}" srcOrd="3" destOrd="0" presId="urn:microsoft.com/office/officeart/2005/8/layout/hChevron3"/>
    <dgm:cxn modelId="{4BD4CBD5-B8E8-4EE4-AEF9-31F96FDED928}" type="presParOf" srcId="{5C422041-A857-4F55-B1A5-A237BA2C3007}" destId="{55928FAC-7E7D-4315-BB37-563457472C08}" srcOrd="4" destOrd="0" presId="urn:microsoft.com/office/officeart/2005/8/layout/hChevron3"/>
    <dgm:cxn modelId="{D2ED765C-3CE9-4584-BAEF-95D12C63E7BA}" type="presParOf" srcId="{5C422041-A857-4F55-B1A5-A237BA2C3007}" destId="{508C05D8-9995-414F-A28D-EBB730D18CBB}" srcOrd="5" destOrd="0" presId="urn:microsoft.com/office/officeart/2005/8/layout/hChevron3"/>
    <dgm:cxn modelId="{FA73F568-B9F0-48D9-A212-37B40AAF352B}" type="presParOf" srcId="{5C422041-A857-4F55-B1A5-A237BA2C3007}" destId="{ED1CF693-FD2E-4D40-97FD-5749BCB1281C}"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9C1C99-FB75-4A9E-AC05-5FAB1A7E12AF}" type="doc">
      <dgm:prSet loTypeId="urn:microsoft.com/office/officeart/2005/8/layout/hChevron3" loCatId="process" qsTypeId="urn:microsoft.com/office/officeart/2005/8/quickstyle/simple1" qsCatId="simple" csTypeId="urn:microsoft.com/office/officeart/2005/8/colors/accent6_2" csCatId="accent6" phldr="1"/>
      <dgm:spPr/>
    </dgm:pt>
    <dgm:pt modelId="{1F4BE8EA-E547-4B52-A87E-69BDB454843E}">
      <dgm:prSet phldrT="[Text]"/>
      <dgm:spPr/>
      <dgm:t>
        <a:bodyPr/>
        <a:lstStyle/>
        <a:p>
          <a:r>
            <a:rPr lang="sv-SE" noProof="0" dirty="0"/>
            <a:t>Ansökan för varje län och år</a:t>
          </a:r>
        </a:p>
      </dgm:t>
    </dgm:pt>
    <dgm:pt modelId="{DFF05AF4-54B6-464D-9D6A-1DBC45438FB8}" type="parTrans" cxnId="{7764E924-22DE-4769-B36B-C28D09C0B79F}">
      <dgm:prSet/>
      <dgm:spPr/>
      <dgm:t>
        <a:bodyPr/>
        <a:lstStyle/>
        <a:p>
          <a:endParaRPr lang="en-US"/>
        </a:p>
      </dgm:t>
    </dgm:pt>
    <dgm:pt modelId="{7A87BA4B-0A28-4CB9-95E7-FCCCEA3750B9}" type="sibTrans" cxnId="{7764E924-22DE-4769-B36B-C28D09C0B79F}">
      <dgm:prSet/>
      <dgm:spPr/>
      <dgm:t>
        <a:bodyPr/>
        <a:lstStyle/>
        <a:p>
          <a:endParaRPr lang="en-US"/>
        </a:p>
      </dgm:t>
    </dgm:pt>
    <dgm:pt modelId="{99F6E771-6D13-41AF-B1B3-B3403855BEE9}">
      <dgm:prSet phldrT="[Text]"/>
      <dgm:spPr/>
      <dgm:t>
        <a:bodyPr/>
        <a:lstStyle/>
        <a:p>
          <a:r>
            <a:rPr lang="sv-SE" noProof="0" dirty="0"/>
            <a:t>Beviljat tillstånd</a:t>
          </a:r>
        </a:p>
      </dgm:t>
    </dgm:pt>
    <dgm:pt modelId="{BB8CFFE8-D317-4F52-BCB9-11854EA7B5C2}" type="parTrans" cxnId="{4A1A4D3F-BCB5-4AAC-9367-B93AAA3D7E3F}">
      <dgm:prSet/>
      <dgm:spPr/>
      <dgm:t>
        <a:bodyPr/>
        <a:lstStyle/>
        <a:p>
          <a:endParaRPr lang="en-US"/>
        </a:p>
      </dgm:t>
    </dgm:pt>
    <dgm:pt modelId="{A6D7F85B-E205-45D5-90BD-EC1B3FD7B037}" type="sibTrans" cxnId="{4A1A4D3F-BCB5-4AAC-9367-B93AAA3D7E3F}">
      <dgm:prSet/>
      <dgm:spPr/>
      <dgm:t>
        <a:bodyPr/>
        <a:lstStyle/>
        <a:p>
          <a:endParaRPr lang="en-US"/>
        </a:p>
      </dgm:t>
    </dgm:pt>
    <dgm:pt modelId="{A296CA61-09F4-43D0-8E94-0053002D194E}">
      <dgm:prSet phldrT="[Text]"/>
      <dgm:spPr/>
      <dgm:t>
        <a:bodyPr/>
        <a:lstStyle/>
        <a:p>
          <a:r>
            <a:rPr lang="sv-SE" noProof="0" dirty="0"/>
            <a:t>Anmälan för varje upplag</a:t>
          </a:r>
        </a:p>
      </dgm:t>
    </dgm:pt>
    <dgm:pt modelId="{387EF174-1C4B-497A-AC30-1986C9FEAF6E}" type="parTrans" cxnId="{61AD8C6E-13C6-4A69-98A1-9EC4808F2CF5}">
      <dgm:prSet/>
      <dgm:spPr/>
      <dgm:t>
        <a:bodyPr/>
        <a:lstStyle/>
        <a:p>
          <a:endParaRPr lang="en-US"/>
        </a:p>
      </dgm:t>
    </dgm:pt>
    <dgm:pt modelId="{6D2844BB-E057-4019-9312-3FE6A93D4647}" type="sibTrans" cxnId="{61AD8C6E-13C6-4A69-98A1-9EC4808F2CF5}">
      <dgm:prSet/>
      <dgm:spPr/>
      <dgm:t>
        <a:bodyPr/>
        <a:lstStyle/>
        <a:p>
          <a:endParaRPr lang="en-US"/>
        </a:p>
      </dgm:t>
    </dgm:pt>
    <dgm:pt modelId="{9E033A73-BD09-4CDB-9F2E-21E504A3F4EA}">
      <dgm:prSet phldrT="[Text]"/>
      <dgm:spPr/>
      <dgm:t>
        <a:bodyPr/>
        <a:lstStyle/>
        <a:p>
          <a:r>
            <a:rPr lang="sv-SE" noProof="0" dirty="0"/>
            <a:t>Bränsleupplag</a:t>
          </a:r>
        </a:p>
      </dgm:t>
    </dgm:pt>
    <dgm:pt modelId="{F6DCB962-BC16-4CA5-A46A-29D7484A7434}" type="parTrans" cxnId="{66B2EFB9-93D0-4502-8B22-6271E909735F}">
      <dgm:prSet/>
      <dgm:spPr/>
      <dgm:t>
        <a:bodyPr/>
        <a:lstStyle/>
        <a:p>
          <a:endParaRPr lang="en-US"/>
        </a:p>
      </dgm:t>
    </dgm:pt>
    <dgm:pt modelId="{ADDFABDA-C56E-4001-90D8-3E5B01565FC3}" type="sibTrans" cxnId="{66B2EFB9-93D0-4502-8B22-6271E909735F}">
      <dgm:prSet/>
      <dgm:spPr/>
      <dgm:t>
        <a:bodyPr/>
        <a:lstStyle/>
        <a:p>
          <a:endParaRPr lang="en-US"/>
        </a:p>
      </dgm:t>
    </dgm:pt>
    <dgm:pt modelId="{5C422041-A857-4F55-B1A5-A237BA2C3007}" type="pres">
      <dgm:prSet presAssocID="{419C1C99-FB75-4A9E-AC05-5FAB1A7E12AF}" presName="Name0" presStyleCnt="0">
        <dgm:presLayoutVars>
          <dgm:dir/>
          <dgm:resizeHandles val="exact"/>
        </dgm:presLayoutVars>
      </dgm:prSet>
      <dgm:spPr/>
    </dgm:pt>
    <dgm:pt modelId="{66FE2B8E-1432-4C81-9E5B-7F6182FC4E57}" type="pres">
      <dgm:prSet presAssocID="{9E033A73-BD09-4CDB-9F2E-21E504A3F4EA}" presName="parTxOnly" presStyleLbl="node1" presStyleIdx="0" presStyleCnt="4">
        <dgm:presLayoutVars>
          <dgm:bulletEnabled val="1"/>
        </dgm:presLayoutVars>
      </dgm:prSet>
      <dgm:spPr/>
    </dgm:pt>
    <dgm:pt modelId="{6F85226C-D954-4229-8124-5B8CAB4A4C6F}" type="pres">
      <dgm:prSet presAssocID="{ADDFABDA-C56E-4001-90D8-3E5B01565FC3}" presName="parSpace" presStyleCnt="0"/>
      <dgm:spPr/>
    </dgm:pt>
    <dgm:pt modelId="{BE13E460-B15B-4F15-B781-1C3003C3BA81}" type="pres">
      <dgm:prSet presAssocID="{1F4BE8EA-E547-4B52-A87E-69BDB454843E}" presName="parTxOnly" presStyleLbl="node1" presStyleIdx="1" presStyleCnt="4">
        <dgm:presLayoutVars>
          <dgm:bulletEnabled val="1"/>
        </dgm:presLayoutVars>
      </dgm:prSet>
      <dgm:spPr/>
    </dgm:pt>
    <dgm:pt modelId="{08C1242A-C4A7-4EEA-AC27-6EEB7EDE9EB4}" type="pres">
      <dgm:prSet presAssocID="{7A87BA4B-0A28-4CB9-95E7-FCCCEA3750B9}" presName="parSpace" presStyleCnt="0"/>
      <dgm:spPr/>
    </dgm:pt>
    <dgm:pt modelId="{55928FAC-7E7D-4315-BB37-563457472C08}" type="pres">
      <dgm:prSet presAssocID="{99F6E771-6D13-41AF-B1B3-B3403855BEE9}" presName="parTxOnly" presStyleLbl="node1" presStyleIdx="2" presStyleCnt="4">
        <dgm:presLayoutVars>
          <dgm:bulletEnabled val="1"/>
        </dgm:presLayoutVars>
      </dgm:prSet>
      <dgm:spPr/>
    </dgm:pt>
    <dgm:pt modelId="{508C05D8-9995-414F-A28D-EBB730D18CBB}" type="pres">
      <dgm:prSet presAssocID="{A6D7F85B-E205-45D5-90BD-EC1B3FD7B037}" presName="parSpace" presStyleCnt="0"/>
      <dgm:spPr/>
    </dgm:pt>
    <dgm:pt modelId="{ED1CF693-FD2E-4D40-97FD-5749BCB1281C}" type="pres">
      <dgm:prSet presAssocID="{A296CA61-09F4-43D0-8E94-0053002D194E}" presName="parTxOnly" presStyleLbl="node1" presStyleIdx="3" presStyleCnt="4">
        <dgm:presLayoutVars>
          <dgm:bulletEnabled val="1"/>
        </dgm:presLayoutVars>
      </dgm:prSet>
      <dgm:spPr/>
    </dgm:pt>
  </dgm:ptLst>
  <dgm:cxnLst>
    <dgm:cxn modelId="{C62DFB77-7EAC-4659-83F4-8B8B4CFF28A3}" type="presOf" srcId="{1F4BE8EA-E547-4B52-A87E-69BDB454843E}" destId="{BE13E460-B15B-4F15-B781-1C3003C3BA81}" srcOrd="0" destOrd="0" presId="urn:microsoft.com/office/officeart/2005/8/layout/hChevron3"/>
    <dgm:cxn modelId="{4A1A4D3F-BCB5-4AAC-9367-B93AAA3D7E3F}" srcId="{419C1C99-FB75-4A9E-AC05-5FAB1A7E12AF}" destId="{99F6E771-6D13-41AF-B1B3-B3403855BEE9}" srcOrd="2" destOrd="0" parTransId="{BB8CFFE8-D317-4F52-BCB9-11854EA7B5C2}" sibTransId="{A6D7F85B-E205-45D5-90BD-EC1B3FD7B037}"/>
    <dgm:cxn modelId="{7764E924-22DE-4769-B36B-C28D09C0B79F}" srcId="{419C1C99-FB75-4A9E-AC05-5FAB1A7E12AF}" destId="{1F4BE8EA-E547-4B52-A87E-69BDB454843E}" srcOrd="1" destOrd="0" parTransId="{DFF05AF4-54B6-464D-9D6A-1DBC45438FB8}" sibTransId="{7A87BA4B-0A28-4CB9-95E7-FCCCEA3750B9}"/>
    <dgm:cxn modelId="{22A2D473-FBB5-402D-BBDA-BCE7BFD43AA4}" type="presOf" srcId="{419C1C99-FB75-4A9E-AC05-5FAB1A7E12AF}" destId="{5C422041-A857-4F55-B1A5-A237BA2C3007}" srcOrd="0" destOrd="0" presId="urn:microsoft.com/office/officeart/2005/8/layout/hChevron3"/>
    <dgm:cxn modelId="{88F679A0-B242-4E0E-BCF5-A5006C04F21E}" type="presOf" srcId="{A296CA61-09F4-43D0-8E94-0053002D194E}" destId="{ED1CF693-FD2E-4D40-97FD-5749BCB1281C}" srcOrd="0" destOrd="0" presId="urn:microsoft.com/office/officeart/2005/8/layout/hChevron3"/>
    <dgm:cxn modelId="{61AD8C6E-13C6-4A69-98A1-9EC4808F2CF5}" srcId="{419C1C99-FB75-4A9E-AC05-5FAB1A7E12AF}" destId="{A296CA61-09F4-43D0-8E94-0053002D194E}" srcOrd="3" destOrd="0" parTransId="{387EF174-1C4B-497A-AC30-1986C9FEAF6E}" sibTransId="{6D2844BB-E057-4019-9312-3FE6A93D4647}"/>
    <dgm:cxn modelId="{50F94F68-A217-4A76-A17F-BBF807E799B2}" type="presOf" srcId="{9E033A73-BD09-4CDB-9F2E-21E504A3F4EA}" destId="{66FE2B8E-1432-4C81-9E5B-7F6182FC4E57}" srcOrd="0" destOrd="0" presId="urn:microsoft.com/office/officeart/2005/8/layout/hChevron3"/>
    <dgm:cxn modelId="{B0ECABFA-4518-4A5E-8416-FB11FBBF1E9A}" type="presOf" srcId="{99F6E771-6D13-41AF-B1B3-B3403855BEE9}" destId="{55928FAC-7E7D-4315-BB37-563457472C08}" srcOrd="0" destOrd="0" presId="urn:microsoft.com/office/officeart/2005/8/layout/hChevron3"/>
    <dgm:cxn modelId="{66B2EFB9-93D0-4502-8B22-6271E909735F}" srcId="{419C1C99-FB75-4A9E-AC05-5FAB1A7E12AF}" destId="{9E033A73-BD09-4CDB-9F2E-21E504A3F4EA}" srcOrd="0" destOrd="0" parTransId="{F6DCB962-BC16-4CA5-A46A-29D7484A7434}" sibTransId="{ADDFABDA-C56E-4001-90D8-3E5B01565FC3}"/>
    <dgm:cxn modelId="{16A511F9-A8A0-4FBB-90A0-74D2A1853AE6}" type="presParOf" srcId="{5C422041-A857-4F55-B1A5-A237BA2C3007}" destId="{66FE2B8E-1432-4C81-9E5B-7F6182FC4E57}" srcOrd="0" destOrd="0" presId="urn:microsoft.com/office/officeart/2005/8/layout/hChevron3"/>
    <dgm:cxn modelId="{F98C294A-C87E-44ED-859D-F76CAF9ABE25}" type="presParOf" srcId="{5C422041-A857-4F55-B1A5-A237BA2C3007}" destId="{6F85226C-D954-4229-8124-5B8CAB4A4C6F}" srcOrd="1" destOrd="0" presId="urn:microsoft.com/office/officeart/2005/8/layout/hChevron3"/>
    <dgm:cxn modelId="{1B2792B3-7356-45A7-B4D2-6ECAD7609F0F}" type="presParOf" srcId="{5C422041-A857-4F55-B1A5-A237BA2C3007}" destId="{BE13E460-B15B-4F15-B781-1C3003C3BA81}" srcOrd="2" destOrd="0" presId="urn:microsoft.com/office/officeart/2005/8/layout/hChevron3"/>
    <dgm:cxn modelId="{5F30CE62-14A8-4149-BFC0-66760069020F}" type="presParOf" srcId="{5C422041-A857-4F55-B1A5-A237BA2C3007}" destId="{08C1242A-C4A7-4EEA-AC27-6EEB7EDE9EB4}" srcOrd="3" destOrd="0" presId="urn:microsoft.com/office/officeart/2005/8/layout/hChevron3"/>
    <dgm:cxn modelId="{4BD4CBD5-B8E8-4EE4-AEF9-31F96FDED928}" type="presParOf" srcId="{5C422041-A857-4F55-B1A5-A237BA2C3007}" destId="{55928FAC-7E7D-4315-BB37-563457472C08}" srcOrd="4" destOrd="0" presId="urn:microsoft.com/office/officeart/2005/8/layout/hChevron3"/>
    <dgm:cxn modelId="{D2ED765C-3CE9-4584-BAEF-95D12C63E7BA}" type="presParOf" srcId="{5C422041-A857-4F55-B1A5-A237BA2C3007}" destId="{508C05D8-9995-414F-A28D-EBB730D18CBB}" srcOrd="5" destOrd="0" presId="urn:microsoft.com/office/officeart/2005/8/layout/hChevron3"/>
    <dgm:cxn modelId="{FA73F568-B9F0-48D9-A212-37B40AAF352B}" type="presParOf" srcId="{5C422041-A857-4F55-B1A5-A237BA2C3007}" destId="{ED1CF693-FD2E-4D40-97FD-5749BCB1281C}"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E2B8E-1432-4C81-9E5B-7F6182FC4E57}">
      <dsp:nvSpPr>
        <dsp:cNvPr id="0" name=""/>
        <dsp:cNvSpPr/>
      </dsp:nvSpPr>
      <dsp:spPr>
        <a:xfrm>
          <a:off x="2268" y="192878"/>
          <a:ext cx="2275967" cy="910386"/>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sv-SE" sz="2000" kern="1200" noProof="0" dirty="0"/>
            <a:t>Virkesupplag</a:t>
          </a:r>
        </a:p>
      </dsp:txBody>
      <dsp:txXfrm>
        <a:off x="2268" y="192878"/>
        <a:ext cx="2048371" cy="910386"/>
      </dsp:txXfrm>
    </dsp:sp>
    <dsp:sp modelId="{BE13E460-B15B-4F15-B781-1C3003C3BA81}">
      <dsp:nvSpPr>
        <dsp:cNvPr id="0" name=""/>
        <dsp:cNvSpPr/>
      </dsp:nvSpPr>
      <dsp:spPr>
        <a:xfrm>
          <a:off x="1823042" y="192878"/>
          <a:ext cx="2275967" cy="910386"/>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sv-SE" sz="2000" kern="1200" noProof="0" dirty="0"/>
            <a:t>Ansökan för varje län och år</a:t>
          </a:r>
        </a:p>
      </dsp:txBody>
      <dsp:txXfrm>
        <a:off x="2278235" y="192878"/>
        <a:ext cx="1365581" cy="910386"/>
      </dsp:txXfrm>
    </dsp:sp>
    <dsp:sp modelId="{55928FAC-7E7D-4315-BB37-563457472C08}">
      <dsp:nvSpPr>
        <dsp:cNvPr id="0" name=""/>
        <dsp:cNvSpPr/>
      </dsp:nvSpPr>
      <dsp:spPr>
        <a:xfrm>
          <a:off x="3643815" y="192878"/>
          <a:ext cx="2275967" cy="910386"/>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sv-SE" sz="2000" kern="1200" noProof="0" dirty="0"/>
            <a:t>Beviljat tillstånd</a:t>
          </a:r>
        </a:p>
      </dsp:txBody>
      <dsp:txXfrm>
        <a:off x="4099008" y="192878"/>
        <a:ext cx="1365581" cy="910386"/>
      </dsp:txXfrm>
    </dsp:sp>
    <dsp:sp modelId="{ED1CF693-FD2E-4D40-97FD-5749BCB1281C}">
      <dsp:nvSpPr>
        <dsp:cNvPr id="0" name=""/>
        <dsp:cNvSpPr/>
      </dsp:nvSpPr>
      <dsp:spPr>
        <a:xfrm>
          <a:off x="5464589" y="192878"/>
          <a:ext cx="2275967" cy="910386"/>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sv-SE" sz="2000" kern="1200" noProof="0" dirty="0"/>
            <a:t>Anmälan för varje upplag</a:t>
          </a:r>
        </a:p>
      </dsp:txBody>
      <dsp:txXfrm>
        <a:off x="5919782" y="192878"/>
        <a:ext cx="1365581" cy="910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E2B8E-1432-4C81-9E5B-7F6182FC4E57}">
      <dsp:nvSpPr>
        <dsp:cNvPr id="0" name=""/>
        <dsp:cNvSpPr/>
      </dsp:nvSpPr>
      <dsp:spPr>
        <a:xfrm>
          <a:off x="2268" y="192878"/>
          <a:ext cx="2275967" cy="910386"/>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sv-SE" sz="2000" kern="1200" noProof="0" dirty="0"/>
            <a:t>Bränsleupplag</a:t>
          </a:r>
        </a:p>
      </dsp:txBody>
      <dsp:txXfrm>
        <a:off x="2268" y="192878"/>
        <a:ext cx="2048371" cy="910386"/>
      </dsp:txXfrm>
    </dsp:sp>
    <dsp:sp modelId="{BE13E460-B15B-4F15-B781-1C3003C3BA81}">
      <dsp:nvSpPr>
        <dsp:cNvPr id="0" name=""/>
        <dsp:cNvSpPr/>
      </dsp:nvSpPr>
      <dsp:spPr>
        <a:xfrm>
          <a:off x="1823042" y="192878"/>
          <a:ext cx="2275967" cy="910386"/>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sv-SE" sz="2000" kern="1200" noProof="0" dirty="0"/>
            <a:t>Ansökan för varje län och år</a:t>
          </a:r>
        </a:p>
      </dsp:txBody>
      <dsp:txXfrm>
        <a:off x="2278235" y="192878"/>
        <a:ext cx="1365581" cy="910386"/>
      </dsp:txXfrm>
    </dsp:sp>
    <dsp:sp modelId="{55928FAC-7E7D-4315-BB37-563457472C08}">
      <dsp:nvSpPr>
        <dsp:cNvPr id="0" name=""/>
        <dsp:cNvSpPr/>
      </dsp:nvSpPr>
      <dsp:spPr>
        <a:xfrm>
          <a:off x="3643815" y="192878"/>
          <a:ext cx="2275967" cy="910386"/>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sv-SE" sz="2000" kern="1200" noProof="0" dirty="0"/>
            <a:t>Beviljat tillstånd</a:t>
          </a:r>
        </a:p>
      </dsp:txBody>
      <dsp:txXfrm>
        <a:off x="4099008" y="192878"/>
        <a:ext cx="1365581" cy="910386"/>
      </dsp:txXfrm>
    </dsp:sp>
    <dsp:sp modelId="{ED1CF693-FD2E-4D40-97FD-5749BCB1281C}">
      <dsp:nvSpPr>
        <dsp:cNvPr id="0" name=""/>
        <dsp:cNvSpPr/>
      </dsp:nvSpPr>
      <dsp:spPr>
        <a:xfrm>
          <a:off x="5464589" y="192878"/>
          <a:ext cx="2275967" cy="910386"/>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sv-SE" sz="2000" kern="1200" noProof="0" dirty="0"/>
            <a:t>Anmälan för varje upplag</a:t>
          </a:r>
        </a:p>
      </dsp:txBody>
      <dsp:txXfrm>
        <a:off x="5919782" y="192878"/>
        <a:ext cx="1365581" cy="91038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4304300" cy="378184"/>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defRPr sz="1200">
                <a:latin typeface="Times New Roman" charset="0"/>
              </a:defRPr>
            </a:lvl1pPr>
          </a:lstStyle>
          <a:p>
            <a:pPr>
              <a:defRPr/>
            </a:pPr>
            <a:endParaRPr lang="en-US" dirty="0"/>
          </a:p>
        </p:txBody>
      </p:sp>
      <p:sp>
        <p:nvSpPr>
          <p:cNvPr id="26627" name="Rectangle 3"/>
          <p:cNvSpPr>
            <a:spLocks noGrp="1" noChangeArrowheads="1"/>
          </p:cNvSpPr>
          <p:nvPr>
            <p:ph type="dt" sz="quarter" idx="1"/>
          </p:nvPr>
        </p:nvSpPr>
        <p:spPr bwMode="auto">
          <a:xfrm>
            <a:off x="5627100" y="0"/>
            <a:ext cx="4304300" cy="378184"/>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lgn="r">
              <a:defRPr sz="1200">
                <a:latin typeface="Times New Roman" charset="0"/>
              </a:defRPr>
            </a:lvl1pPr>
          </a:lstStyle>
          <a:p>
            <a:pPr>
              <a:defRPr/>
            </a:pPr>
            <a:endParaRPr lang="en-US" dirty="0"/>
          </a:p>
        </p:txBody>
      </p:sp>
      <p:sp>
        <p:nvSpPr>
          <p:cNvPr id="26628" name="Rectangle 4"/>
          <p:cNvSpPr>
            <a:spLocks noGrp="1" noChangeArrowheads="1"/>
          </p:cNvSpPr>
          <p:nvPr>
            <p:ph type="ftr" sz="quarter" idx="2"/>
          </p:nvPr>
        </p:nvSpPr>
        <p:spPr bwMode="auto">
          <a:xfrm>
            <a:off x="1" y="6416316"/>
            <a:ext cx="4304300" cy="378184"/>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defRPr sz="1200">
                <a:latin typeface="Times New Roman" charset="0"/>
              </a:defRPr>
            </a:lvl1pPr>
          </a:lstStyle>
          <a:p>
            <a:pPr>
              <a:defRPr/>
            </a:pPr>
            <a:endParaRPr lang="en-US" dirty="0"/>
          </a:p>
        </p:txBody>
      </p:sp>
      <p:sp>
        <p:nvSpPr>
          <p:cNvPr id="26629" name="Rectangle 5"/>
          <p:cNvSpPr>
            <a:spLocks noGrp="1" noChangeArrowheads="1"/>
          </p:cNvSpPr>
          <p:nvPr>
            <p:ph type="sldNum" sz="quarter" idx="3"/>
          </p:nvPr>
        </p:nvSpPr>
        <p:spPr bwMode="auto">
          <a:xfrm>
            <a:off x="5627100" y="6416316"/>
            <a:ext cx="4304300" cy="378184"/>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lgn="r">
              <a:defRPr sz="1200">
                <a:latin typeface="Times New Roman" charset="0"/>
              </a:defRPr>
            </a:lvl1pPr>
          </a:lstStyle>
          <a:p>
            <a:pPr>
              <a:defRPr/>
            </a:pPr>
            <a:fld id="{8A3987E5-592B-4EA2-BCE0-9097D9A4267F}" type="slidenum">
              <a:rPr lang="en-US"/>
              <a:pPr>
                <a:defRPr/>
              </a:pPr>
              <a:t>‹#›</a:t>
            </a:fld>
            <a:endParaRPr lang="en-US" dirty="0"/>
          </a:p>
        </p:txBody>
      </p:sp>
    </p:spTree>
    <p:extLst>
      <p:ext uri="{BB962C8B-B14F-4D97-AF65-F5344CB8AC3E}">
        <p14:creationId xmlns:p14="http://schemas.microsoft.com/office/powerpoint/2010/main" val="170651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39725"/>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5626100" y="0"/>
            <a:ext cx="4303713" cy="339725"/>
          </a:xfrm>
          <a:prstGeom prst="rect">
            <a:avLst/>
          </a:prstGeom>
        </p:spPr>
        <p:txBody>
          <a:bodyPr vert="horz" lIns="91440" tIns="45720" rIns="91440" bIns="45720" rtlCol="0"/>
          <a:lstStyle>
            <a:lvl1pPr algn="r">
              <a:defRPr sz="1200"/>
            </a:lvl1pPr>
          </a:lstStyle>
          <a:p>
            <a:fld id="{F70C7462-06E7-42F8-AE00-AD5597563426}" type="datetimeFigureOut">
              <a:rPr lang="sv-SE" smtClean="0"/>
              <a:pPr/>
              <a:t>2016-11-29</a:t>
            </a:fld>
            <a:endParaRPr lang="sv-SE" dirty="0"/>
          </a:p>
        </p:txBody>
      </p:sp>
      <p:sp>
        <p:nvSpPr>
          <p:cNvPr id="4" name="Slide Image Placeholder 3"/>
          <p:cNvSpPr>
            <a:spLocks noGrp="1" noRot="1" noChangeAspect="1"/>
          </p:cNvSpPr>
          <p:nvPr>
            <p:ph type="sldImg" idx="2"/>
          </p:nvPr>
        </p:nvSpPr>
        <p:spPr>
          <a:xfrm>
            <a:off x="3125788" y="509588"/>
            <a:ext cx="3679825" cy="2547937"/>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993775" y="3227388"/>
            <a:ext cx="7943850" cy="30575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6453188"/>
            <a:ext cx="4303713" cy="339725"/>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5626100" y="6453188"/>
            <a:ext cx="4303713" cy="339725"/>
          </a:xfrm>
          <a:prstGeom prst="rect">
            <a:avLst/>
          </a:prstGeom>
        </p:spPr>
        <p:txBody>
          <a:bodyPr vert="horz" lIns="91440" tIns="45720" rIns="91440" bIns="45720" rtlCol="0" anchor="b"/>
          <a:lstStyle>
            <a:lvl1pPr algn="r">
              <a:defRPr sz="1200"/>
            </a:lvl1pPr>
          </a:lstStyle>
          <a:p>
            <a:fld id="{C8E21350-3AC0-4CD3-9902-1AB6C2B61953}" type="slidenum">
              <a:rPr lang="sv-SE" smtClean="0"/>
              <a:pPr/>
              <a:t>‹#›</a:t>
            </a:fld>
            <a:endParaRPr lang="sv-SE" dirty="0"/>
          </a:p>
        </p:txBody>
      </p:sp>
    </p:spTree>
    <p:extLst>
      <p:ext uri="{BB962C8B-B14F-4D97-AF65-F5344CB8AC3E}">
        <p14:creationId xmlns:p14="http://schemas.microsoft.com/office/powerpoint/2010/main" val="1518181568"/>
      </p:ext>
    </p:extLst>
  </p:cSld>
  <p:clrMap bg1="lt1" tx1="dk1" bg2="lt2" tx2="dk2" accent1="accent1" accent2="accent2" accent3="accent3" accent4="accent4" accent5="accent5" accent6="accent6" hlink="hlink" folHlink="folHlink"/>
  <p:notesStyle>
    <a:lvl1pPr marL="0" algn="l" defTabSz="914166" rtl="0" eaLnBrk="1" latinLnBrk="0" hangingPunct="1">
      <a:defRPr sz="1200" kern="1200">
        <a:solidFill>
          <a:schemeClr val="tx1"/>
        </a:solidFill>
        <a:latin typeface="+mn-lt"/>
        <a:ea typeface="+mn-ea"/>
        <a:cs typeface="+mn-cs"/>
      </a:defRPr>
    </a:lvl1pPr>
    <a:lvl2pPr marL="457083" algn="l" defTabSz="914166" rtl="0" eaLnBrk="1" latinLnBrk="0" hangingPunct="1">
      <a:defRPr sz="1200" kern="1200">
        <a:solidFill>
          <a:schemeClr val="tx1"/>
        </a:solidFill>
        <a:latin typeface="+mn-lt"/>
        <a:ea typeface="+mn-ea"/>
        <a:cs typeface="+mn-cs"/>
      </a:defRPr>
    </a:lvl2pPr>
    <a:lvl3pPr marL="914166" algn="l" defTabSz="914166" rtl="0" eaLnBrk="1" latinLnBrk="0" hangingPunct="1">
      <a:defRPr sz="1200" kern="1200">
        <a:solidFill>
          <a:schemeClr val="tx1"/>
        </a:solidFill>
        <a:latin typeface="+mn-lt"/>
        <a:ea typeface="+mn-ea"/>
        <a:cs typeface="+mn-cs"/>
      </a:defRPr>
    </a:lvl3pPr>
    <a:lvl4pPr marL="1371249" algn="l" defTabSz="914166" rtl="0" eaLnBrk="1" latinLnBrk="0" hangingPunct="1">
      <a:defRPr sz="1200" kern="1200">
        <a:solidFill>
          <a:schemeClr val="tx1"/>
        </a:solidFill>
        <a:latin typeface="+mn-lt"/>
        <a:ea typeface="+mn-ea"/>
        <a:cs typeface="+mn-cs"/>
      </a:defRPr>
    </a:lvl4pPr>
    <a:lvl5pPr marL="1828332" algn="l" defTabSz="914166" rtl="0" eaLnBrk="1" latinLnBrk="0" hangingPunct="1">
      <a:defRPr sz="1200" kern="1200">
        <a:solidFill>
          <a:schemeClr val="tx1"/>
        </a:solidFill>
        <a:latin typeface="+mn-lt"/>
        <a:ea typeface="+mn-ea"/>
        <a:cs typeface="+mn-cs"/>
      </a:defRPr>
    </a:lvl5pPr>
    <a:lvl6pPr marL="2285415" algn="l" defTabSz="914166" rtl="0" eaLnBrk="1" latinLnBrk="0" hangingPunct="1">
      <a:defRPr sz="1200" kern="1200">
        <a:solidFill>
          <a:schemeClr val="tx1"/>
        </a:solidFill>
        <a:latin typeface="+mn-lt"/>
        <a:ea typeface="+mn-ea"/>
        <a:cs typeface="+mn-cs"/>
      </a:defRPr>
    </a:lvl6pPr>
    <a:lvl7pPr marL="2742498" algn="l" defTabSz="914166" rtl="0" eaLnBrk="1" latinLnBrk="0" hangingPunct="1">
      <a:defRPr sz="1200" kern="1200">
        <a:solidFill>
          <a:schemeClr val="tx1"/>
        </a:solidFill>
        <a:latin typeface="+mn-lt"/>
        <a:ea typeface="+mn-ea"/>
        <a:cs typeface="+mn-cs"/>
      </a:defRPr>
    </a:lvl7pPr>
    <a:lvl8pPr marL="3199582" algn="l" defTabSz="914166" rtl="0" eaLnBrk="1" latinLnBrk="0" hangingPunct="1">
      <a:defRPr sz="1200" kern="1200">
        <a:solidFill>
          <a:schemeClr val="tx1"/>
        </a:solidFill>
        <a:latin typeface="+mn-lt"/>
        <a:ea typeface="+mn-ea"/>
        <a:cs typeface="+mn-cs"/>
      </a:defRPr>
    </a:lvl8pPr>
    <a:lvl9pPr marL="3656662" algn="l" defTabSz="9141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1</a:t>
            </a:fld>
            <a:endParaRPr lang="sv-SE" dirty="0"/>
          </a:p>
        </p:txBody>
      </p:sp>
    </p:spTree>
    <p:extLst>
      <p:ext uri="{BB962C8B-B14F-4D97-AF65-F5344CB8AC3E}">
        <p14:creationId xmlns:p14="http://schemas.microsoft.com/office/powerpoint/2010/main" val="417558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sv-SE" dirty="0"/>
              <a:t>Virke och skogsbränsle </a:t>
            </a:r>
            <a:r>
              <a:rPr lang="sv-SE" b="1" dirty="0"/>
              <a:t>omfattas inte</a:t>
            </a:r>
            <a:r>
              <a:rPr lang="sv-SE" b="1" baseline="0" dirty="0"/>
              <a:t> av samma </a:t>
            </a:r>
            <a:r>
              <a:rPr lang="sv-SE" baseline="0" dirty="0"/>
              <a:t>generella tillstånd. Man måste söka för vardera sortiment.</a:t>
            </a:r>
            <a:endParaRPr lang="sv-SE" dirty="0"/>
          </a:p>
          <a:p>
            <a:pPr marL="171450" indent="-171450">
              <a:buFontTx/>
              <a:buChar char="-"/>
            </a:pPr>
            <a:r>
              <a:rPr lang="sv-SE" b="1" dirty="0"/>
              <a:t>En ansökan per aktör</a:t>
            </a:r>
            <a:r>
              <a:rPr lang="sv-SE" dirty="0"/>
              <a:t>, ex. ett skogsbolag, för varje län och år. Dvs.</a:t>
            </a:r>
            <a:r>
              <a:rPr lang="sv-SE" baseline="0" dirty="0"/>
              <a:t> det räcker om </a:t>
            </a:r>
            <a:r>
              <a:rPr lang="sv-SE" b="1" baseline="0" dirty="0"/>
              <a:t>en person per bolag </a:t>
            </a:r>
            <a:r>
              <a:rPr lang="sv-SE" baseline="0" dirty="0"/>
              <a:t>söker det generella tillståndet.</a:t>
            </a:r>
            <a:endParaRPr lang="sv-SE" dirty="0"/>
          </a:p>
          <a:p>
            <a:pPr marL="171450" indent="-171450">
              <a:buFontTx/>
              <a:buChar char="-"/>
            </a:pPr>
            <a:r>
              <a:rPr lang="sv-SE" baseline="0" dirty="0"/>
              <a:t>Ansökan bör ske före 1:a december för nästkommande år, men kan göras när som helst</a:t>
            </a:r>
          </a:p>
          <a:p>
            <a:pPr marL="171450" indent="-171450">
              <a:buFontTx/>
              <a:buChar char="-"/>
            </a:pPr>
            <a:r>
              <a:rPr lang="sv-SE" baseline="0" dirty="0"/>
              <a:t>När tillståndet är beviljat kan </a:t>
            </a:r>
            <a:r>
              <a:rPr lang="sv-SE" b="1" baseline="0" dirty="0"/>
              <a:t>flera personer</a:t>
            </a:r>
            <a:r>
              <a:rPr lang="sv-SE" baseline="0" dirty="0"/>
              <a:t> i samma bolag använda det</a:t>
            </a:r>
          </a:p>
          <a:p>
            <a:pPr marL="171450" indent="-171450">
              <a:buFontTx/>
              <a:buChar char="-"/>
            </a:pPr>
            <a:r>
              <a:rPr lang="sv-SE" baseline="0" dirty="0"/>
              <a:t>Varje användare </a:t>
            </a:r>
            <a:r>
              <a:rPr lang="sv-SE" b="1" baseline="0" dirty="0"/>
              <a:t>ska göra anmälan </a:t>
            </a:r>
            <a:r>
              <a:rPr lang="sv-SE" baseline="0" dirty="0"/>
              <a:t>innan upplagen ska användas</a:t>
            </a:r>
          </a:p>
        </p:txBody>
      </p:sp>
      <p:sp>
        <p:nvSpPr>
          <p:cNvPr id="4" name="Slide Number Placeholder 3"/>
          <p:cNvSpPr>
            <a:spLocks noGrp="1"/>
          </p:cNvSpPr>
          <p:nvPr>
            <p:ph type="sldNum" sz="quarter" idx="10"/>
          </p:nvPr>
        </p:nvSpPr>
        <p:spPr/>
        <p:txBody>
          <a:bodyPr/>
          <a:lstStyle/>
          <a:p>
            <a:fld id="{C8E21350-3AC0-4CD3-9902-1AB6C2B61953}" type="slidenum">
              <a:rPr lang="sv-SE" smtClean="0"/>
              <a:pPr/>
              <a:t>10</a:t>
            </a:fld>
            <a:endParaRPr lang="sv-SE" dirty="0"/>
          </a:p>
        </p:txBody>
      </p:sp>
    </p:spTree>
    <p:extLst>
      <p:ext uri="{BB962C8B-B14F-4D97-AF65-F5344CB8AC3E}">
        <p14:creationId xmlns:p14="http://schemas.microsoft.com/office/powerpoint/2010/main" val="370762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sv-SE" dirty="0"/>
              <a:t>Generellt</a:t>
            </a:r>
            <a:r>
              <a:rPr lang="sv-SE" baseline="0" dirty="0"/>
              <a:t> tillstånd för avlägg vid allmän väg går att enkelt söka från Trafikverkets hemsida</a:t>
            </a:r>
          </a:p>
          <a:p>
            <a:pPr marL="171450" lvl="0" indent="-171450">
              <a:buFontTx/>
              <a:buChar char="-"/>
            </a:pPr>
            <a:r>
              <a:rPr lang="sv-SE" baseline="0" dirty="0"/>
              <a:t>Som tidigare bild visade gäller olika tillstånd för olika sortiment. Dock omfattas inte stubbar av det generella tillståndet för skogsbränsle</a:t>
            </a:r>
          </a:p>
          <a:p>
            <a:pPr marL="171450" lvl="0" indent="-171450">
              <a:buFontTx/>
              <a:buChar char="-"/>
            </a:pPr>
            <a:r>
              <a:rPr lang="sv-SE" baseline="0" dirty="0"/>
              <a:t>De nya e-tjänsterna innebär mindre administration och lägre kostnader</a:t>
            </a:r>
          </a:p>
          <a:p>
            <a:pPr marL="171450" lvl="0" indent="-171450">
              <a:buFontTx/>
              <a:buChar char="-"/>
            </a:pPr>
            <a:r>
              <a:rPr lang="sv-SE" baseline="0" dirty="0"/>
              <a:t>Detta är ett resultat av samarbetet mellan Skogforsk, SMF, Trafikverket, Skogsbranschen och Skogsindustrierna</a:t>
            </a:r>
          </a:p>
        </p:txBody>
      </p:sp>
      <p:sp>
        <p:nvSpPr>
          <p:cNvPr id="4" name="Slide Number Placeholder 3"/>
          <p:cNvSpPr>
            <a:spLocks noGrp="1"/>
          </p:cNvSpPr>
          <p:nvPr>
            <p:ph type="sldNum" sz="quarter" idx="10"/>
          </p:nvPr>
        </p:nvSpPr>
        <p:spPr/>
        <p:txBody>
          <a:bodyPr/>
          <a:lstStyle/>
          <a:p>
            <a:fld id="{C8E21350-3AC0-4CD3-9902-1AB6C2B61953}" type="slidenum">
              <a:rPr lang="sv-SE" smtClean="0"/>
              <a:pPr/>
              <a:t>11</a:t>
            </a:fld>
            <a:endParaRPr lang="sv-SE" dirty="0"/>
          </a:p>
        </p:txBody>
      </p:sp>
    </p:spTree>
    <p:extLst>
      <p:ext uri="{BB962C8B-B14F-4D97-AF65-F5344CB8AC3E}">
        <p14:creationId xmlns:p14="http://schemas.microsoft.com/office/powerpoint/2010/main" val="362755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sv-SE" baseline="0" dirty="0"/>
              <a:t>Så här går det till när du:</a:t>
            </a:r>
          </a:p>
          <a:p>
            <a:pPr marL="628533" lvl="1" indent="-171450">
              <a:buFontTx/>
              <a:buChar char="-"/>
            </a:pPr>
            <a:r>
              <a:rPr lang="sv-SE" baseline="0" dirty="0"/>
              <a:t>Ansöker om tillstånd</a:t>
            </a:r>
          </a:p>
          <a:p>
            <a:pPr marL="0" indent="0">
              <a:buFontTx/>
              <a:buNone/>
            </a:pPr>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12</a:t>
            </a:fld>
            <a:endParaRPr lang="sv-SE" dirty="0"/>
          </a:p>
        </p:txBody>
      </p:sp>
    </p:spTree>
    <p:extLst>
      <p:ext uri="{BB962C8B-B14F-4D97-AF65-F5344CB8AC3E}">
        <p14:creationId xmlns:p14="http://schemas.microsoft.com/office/powerpoint/2010/main" val="700036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sv-SE" baseline="0" dirty="0"/>
              <a:t>Så här går det till när du:</a:t>
            </a:r>
          </a:p>
          <a:p>
            <a:pPr marL="628533" lvl="1" indent="-171450">
              <a:buFontTx/>
              <a:buChar char="-"/>
            </a:pPr>
            <a:r>
              <a:rPr lang="sv-SE" baseline="0" dirty="0"/>
              <a:t>Gör anmälan</a:t>
            </a:r>
          </a:p>
          <a:p>
            <a:pPr marL="628533" lvl="1" indent="-171450">
              <a:buFontTx/>
              <a:buChar char="-"/>
            </a:pPr>
            <a:endParaRPr lang="sv-SE" baseline="0" dirty="0"/>
          </a:p>
          <a:p>
            <a:pPr marL="0" indent="0">
              <a:buFontTx/>
              <a:buNone/>
            </a:pPr>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13</a:t>
            </a:fld>
            <a:endParaRPr lang="sv-SE" dirty="0"/>
          </a:p>
        </p:txBody>
      </p:sp>
    </p:spTree>
    <p:extLst>
      <p:ext uri="{BB962C8B-B14F-4D97-AF65-F5344CB8AC3E}">
        <p14:creationId xmlns:p14="http://schemas.microsoft.com/office/powerpoint/2010/main" val="1268823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sv-SE" baseline="0" dirty="0"/>
              <a:t>Fyra enkla steg</a:t>
            </a:r>
          </a:p>
          <a:p>
            <a:pPr marL="0" indent="0">
              <a:buFontTx/>
              <a:buNone/>
            </a:pPr>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14</a:t>
            </a:fld>
            <a:endParaRPr lang="sv-SE" dirty="0"/>
          </a:p>
        </p:txBody>
      </p:sp>
    </p:spTree>
    <p:extLst>
      <p:ext uri="{BB962C8B-B14F-4D97-AF65-F5344CB8AC3E}">
        <p14:creationId xmlns:p14="http://schemas.microsoft.com/office/powerpoint/2010/main" val="3420469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a:t>Instruktionen</a:t>
            </a:r>
            <a:r>
              <a:rPr lang="sv-SE" baseline="0" dirty="0"/>
              <a:t> är framarbetad för att ge möjlighet till en </a:t>
            </a:r>
            <a:r>
              <a:rPr lang="sv-SE" b="1" baseline="0" dirty="0"/>
              <a:t>hög trafiksäkerhet</a:t>
            </a:r>
            <a:r>
              <a:rPr lang="sv-SE" baseline="0" dirty="0"/>
              <a:t> i kombination till en </a:t>
            </a:r>
            <a:r>
              <a:rPr lang="sv-SE" b="1" baseline="0" dirty="0"/>
              <a:t>rationell hantering</a:t>
            </a:r>
            <a:r>
              <a:rPr lang="sv-SE" baseline="0" dirty="0"/>
              <a:t> av rundvirke och skogsbränsle. </a:t>
            </a:r>
            <a:br>
              <a:rPr lang="sv-SE" baseline="0" dirty="0"/>
            </a:br>
            <a:r>
              <a:rPr lang="sv-SE" baseline="0" dirty="0"/>
              <a:t>Att instruktionen efterlevs är viktigt för att skogsbruket skall ges tillträde till vägområdet. </a:t>
            </a:r>
            <a:br>
              <a:rPr lang="sv-SE" baseline="0" dirty="0"/>
            </a:br>
            <a:endParaRPr lang="sv-SE" baseline="0" dirty="0"/>
          </a:p>
          <a:p>
            <a:r>
              <a:rPr lang="sv-SE" b="1" u="none" baseline="0" dirty="0"/>
              <a:t>Observera att </a:t>
            </a:r>
            <a:r>
              <a:rPr lang="sv-SE" baseline="0" dirty="0"/>
              <a:t>avvikelser från instruktionen kan leda till att tillstånden återkallas</a:t>
            </a:r>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15</a:t>
            </a:fld>
            <a:endParaRPr lang="sv-SE" dirty="0"/>
          </a:p>
        </p:txBody>
      </p:sp>
    </p:spTree>
    <p:extLst>
      <p:ext uri="{BB962C8B-B14F-4D97-AF65-F5344CB8AC3E}">
        <p14:creationId xmlns:p14="http://schemas.microsoft.com/office/powerpoint/2010/main" val="3373954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Instruktionen syftar till att hålla en hög säkerhet</a:t>
            </a:r>
            <a:r>
              <a:rPr lang="sv-SE" baseline="0" dirty="0"/>
              <a:t> för trafikanterna och de som arbetar med hanteringen av rundvirke och skogsbränsle. Särskild vikt bör läggas vid ovanstående punkter</a:t>
            </a:r>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16</a:t>
            </a:fld>
            <a:endParaRPr lang="sv-SE" dirty="0"/>
          </a:p>
        </p:txBody>
      </p:sp>
    </p:spTree>
    <p:extLst>
      <p:ext uri="{BB962C8B-B14F-4D97-AF65-F5344CB8AC3E}">
        <p14:creationId xmlns:p14="http://schemas.microsoft.com/office/powerpoint/2010/main" val="1269664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166"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I första hand bör upplaget placeras så att fordon inte behöver stå på vägen när de lastar virke. Om det</a:t>
            </a:r>
            <a:r>
              <a:rPr lang="sv-SE" sz="1200" kern="1200" baseline="0" dirty="0">
                <a:solidFill>
                  <a:schemeClr val="tx1"/>
                </a:solidFill>
                <a:latin typeface="+mn-lt"/>
                <a:ea typeface="+mn-ea"/>
                <a:cs typeface="+mn-cs"/>
              </a:rPr>
              <a:t> är möjligt så använder man med fördel</a:t>
            </a:r>
            <a:r>
              <a:rPr lang="sv-SE" sz="1200" kern="1200" dirty="0">
                <a:solidFill>
                  <a:schemeClr val="tx1"/>
                </a:solidFill>
                <a:latin typeface="+mn-lt"/>
                <a:ea typeface="+mn-ea"/>
                <a:cs typeface="+mn-cs"/>
              </a:rPr>
              <a:t> en befintlig mindre väg som ansluter till vägen eller anordnar en sådan väg. Denna utformning ger en ostörd arbetsplats vid lossning och lastning.</a:t>
            </a:r>
          </a:p>
          <a:p>
            <a:endParaRPr lang="sv-SE" dirty="0"/>
          </a:p>
          <a:p>
            <a:pPr marL="0" marR="0" indent="0" algn="l" defTabSz="914166"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Om detta inte går att ordna kan upplaget placeras intill vägen. Virkesupplaget ska då ordnas så att risken att trafikanter kan skadas blir så liten som möjligt. Vägstandard och högsta tillåtna hastighet avgör lämplig placering. Avståndet från upplag till korsningar (både med väg och järnväg), backkrön och kurvor ska vara tillräckligt för att trafikanter ska hinna stanna eller väja för eventuellt hinder.</a:t>
            </a:r>
          </a:p>
          <a:p>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17</a:t>
            </a:fld>
            <a:endParaRPr lang="sv-SE" dirty="0"/>
          </a:p>
        </p:txBody>
      </p:sp>
    </p:spTree>
    <p:extLst>
      <p:ext uri="{BB962C8B-B14F-4D97-AF65-F5344CB8AC3E}">
        <p14:creationId xmlns:p14="http://schemas.microsoft.com/office/powerpoint/2010/main" val="463826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ctr"/>
            <a:r>
              <a:rPr lang="sv-SE" sz="1200" kern="1200" dirty="0">
                <a:solidFill>
                  <a:schemeClr val="tx1"/>
                </a:solidFill>
                <a:latin typeface="+mn-lt"/>
                <a:ea typeface="+mn-ea"/>
                <a:cs typeface="+mn-cs"/>
              </a:rPr>
              <a:t>Välj dessutom en plats så att fordon som ska lasta inte behöver stanna eller parkera i strid med reglerna i trafikförordningen (1998:1276). </a:t>
            </a:r>
          </a:p>
          <a:p>
            <a:pPr fontAlgn="ctr"/>
            <a:r>
              <a:rPr lang="sv-SE" sz="1200" kern="1200" dirty="0">
                <a:solidFill>
                  <a:schemeClr val="tx1"/>
                </a:solidFill>
                <a:latin typeface="+mn-lt"/>
                <a:ea typeface="+mn-ea"/>
                <a:cs typeface="+mn-cs"/>
              </a:rPr>
              <a:t>Bestämmelserna om stannande och parkering finns i 3 kap 45 – 57 §§. Det är bland annat förbjudet att stanna eller parkera ett fordon så att:</a:t>
            </a:r>
          </a:p>
          <a:p>
            <a:pPr fontAlgn="ctr"/>
            <a:r>
              <a:rPr lang="sv-SE" sz="1200" kern="1200" dirty="0">
                <a:solidFill>
                  <a:schemeClr val="tx1"/>
                </a:solidFill>
                <a:latin typeface="+mn-lt"/>
                <a:ea typeface="+mn-ea"/>
                <a:cs typeface="+mn-cs"/>
              </a:rPr>
              <a:t> </a:t>
            </a:r>
          </a:p>
          <a:p>
            <a:pPr fontAlgn="ctr"/>
            <a:r>
              <a:rPr lang="sv-SE" sz="1200" kern="1200" dirty="0">
                <a:solidFill>
                  <a:schemeClr val="tx1"/>
                </a:solidFill>
                <a:latin typeface="+mn-lt"/>
                <a:ea typeface="+mn-ea"/>
                <a:cs typeface="+mn-cs"/>
              </a:rPr>
              <a:t>• Det uppstår fara eller så att trafiken hindras eller störs i onödan</a:t>
            </a:r>
          </a:p>
          <a:p>
            <a:pPr fontAlgn="ctr"/>
            <a:r>
              <a:rPr lang="sv-SE" sz="1200" kern="1200" dirty="0">
                <a:solidFill>
                  <a:schemeClr val="tx1"/>
                </a:solidFill>
                <a:latin typeface="+mn-lt"/>
                <a:ea typeface="+mn-ea"/>
                <a:cs typeface="+mn-cs"/>
              </a:rPr>
              <a:t>• Vägmärken eller trafiksignaler skyms.</a:t>
            </a:r>
          </a:p>
          <a:p>
            <a:pPr fontAlgn="ctr"/>
            <a:r>
              <a:rPr lang="sv-SE" sz="1200" kern="1200" dirty="0">
                <a:solidFill>
                  <a:schemeClr val="tx1"/>
                </a:solidFill>
                <a:latin typeface="+mn-lt"/>
                <a:ea typeface="+mn-ea"/>
                <a:cs typeface="+mn-cs"/>
              </a:rPr>
              <a:t> </a:t>
            </a:r>
          </a:p>
          <a:p>
            <a:pPr fontAlgn="ctr"/>
            <a:r>
              <a:rPr lang="sv-SE" sz="1200" kern="1200" dirty="0">
                <a:solidFill>
                  <a:schemeClr val="tx1"/>
                </a:solidFill>
                <a:latin typeface="+mn-lt"/>
                <a:ea typeface="+mn-ea"/>
                <a:cs typeface="+mn-cs"/>
              </a:rPr>
              <a:t>Upplag får inte anordnas så att:</a:t>
            </a:r>
          </a:p>
          <a:p>
            <a:pPr fontAlgn="ctr"/>
            <a:r>
              <a:rPr lang="sv-SE" sz="1200" kern="1200" dirty="0">
                <a:solidFill>
                  <a:schemeClr val="tx1"/>
                </a:solidFill>
                <a:latin typeface="+mn-lt"/>
                <a:ea typeface="+mn-ea"/>
                <a:cs typeface="+mn-cs"/>
              </a:rPr>
              <a:t>• Vattenavrinningen från vägen försvåras</a:t>
            </a:r>
          </a:p>
          <a:p>
            <a:pPr fontAlgn="ctr"/>
            <a:r>
              <a:rPr lang="sv-SE" sz="1200" kern="1200" dirty="0">
                <a:solidFill>
                  <a:schemeClr val="tx1"/>
                </a:solidFill>
                <a:latin typeface="+mn-lt"/>
                <a:ea typeface="+mn-ea"/>
                <a:cs typeface="+mn-cs"/>
              </a:rPr>
              <a:t>• Snö kan hopas på vägbanan</a:t>
            </a:r>
          </a:p>
          <a:p>
            <a:pPr fontAlgn="ctr"/>
            <a:r>
              <a:rPr lang="sv-SE" sz="1200" kern="1200" dirty="0">
                <a:solidFill>
                  <a:schemeClr val="tx1"/>
                </a:solidFill>
                <a:latin typeface="+mn-lt"/>
                <a:ea typeface="+mn-ea"/>
                <a:cs typeface="+mn-cs"/>
              </a:rPr>
              <a:t>• Snöplogning hindras</a:t>
            </a:r>
          </a:p>
          <a:p>
            <a:pPr fontAlgn="ctr"/>
            <a:r>
              <a:rPr lang="sv-SE" sz="1200" kern="1200" dirty="0">
                <a:solidFill>
                  <a:schemeClr val="tx1"/>
                </a:solidFill>
                <a:latin typeface="+mn-lt"/>
                <a:ea typeface="+mn-ea"/>
                <a:cs typeface="+mn-cs"/>
              </a:rPr>
              <a:t>• Skador uppkommer på vägbanan, diken eller slänter</a:t>
            </a:r>
          </a:p>
          <a:p>
            <a:pPr fontAlgn="ctr"/>
            <a:r>
              <a:rPr lang="sv-SE" sz="1200" kern="1200" dirty="0">
                <a:solidFill>
                  <a:schemeClr val="tx1"/>
                </a:solidFill>
                <a:latin typeface="+mn-lt"/>
                <a:ea typeface="+mn-ea"/>
                <a:cs typeface="+mn-cs"/>
              </a:rPr>
              <a:t>• Det finns risk för att virke rasar in på vägbanan.</a:t>
            </a:r>
          </a:p>
          <a:p>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18</a:t>
            </a:fld>
            <a:endParaRPr lang="sv-SE" dirty="0"/>
          </a:p>
        </p:txBody>
      </p:sp>
    </p:spTree>
    <p:extLst>
      <p:ext uri="{BB962C8B-B14F-4D97-AF65-F5344CB8AC3E}">
        <p14:creationId xmlns:p14="http://schemas.microsoft.com/office/powerpoint/2010/main" val="3566667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20</a:t>
            </a:fld>
            <a:endParaRPr lang="sv-SE" dirty="0"/>
          </a:p>
        </p:txBody>
      </p:sp>
    </p:spTree>
    <p:extLst>
      <p:ext uri="{BB962C8B-B14F-4D97-AF65-F5344CB8AC3E}">
        <p14:creationId xmlns:p14="http://schemas.microsoft.com/office/powerpoint/2010/main" val="132074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Presentationen kommer att</a:t>
            </a:r>
            <a:r>
              <a:rPr lang="sv-SE" baseline="0" dirty="0"/>
              <a:t> ha följande disposition:</a:t>
            </a:r>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2</a:t>
            </a:fld>
            <a:endParaRPr lang="sv-SE" dirty="0"/>
          </a:p>
        </p:txBody>
      </p:sp>
    </p:spTree>
    <p:extLst>
      <p:ext uri="{BB962C8B-B14F-4D97-AF65-F5344CB8AC3E}">
        <p14:creationId xmlns:p14="http://schemas.microsoft.com/office/powerpoint/2010/main" val="3402014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21</a:t>
            </a:fld>
            <a:endParaRPr lang="sv-SE" dirty="0"/>
          </a:p>
        </p:txBody>
      </p:sp>
    </p:spTree>
    <p:extLst>
      <p:ext uri="{BB962C8B-B14F-4D97-AF65-F5344CB8AC3E}">
        <p14:creationId xmlns:p14="http://schemas.microsoft.com/office/powerpoint/2010/main" val="2156816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22</a:t>
            </a:fld>
            <a:endParaRPr lang="sv-SE" dirty="0"/>
          </a:p>
        </p:txBody>
      </p:sp>
    </p:spTree>
    <p:extLst>
      <p:ext uri="{BB962C8B-B14F-4D97-AF65-F5344CB8AC3E}">
        <p14:creationId xmlns:p14="http://schemas.microsoft.com/office/powerpoint/2010/main" val="458034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ctr"/>
            <a:r>
              <a:rPr lang="sv-SE" sz="1200" kern="1200" dirty="0">
                <a:solidFill>
                  <a:schemeClr val="tx1"/>
                </a:solidFill>
                <a:latin typeface="+mn-lt"/>
                <a:ea typeface="+mn-ea"/>
                <a:cs typeface="+mn-cs"/>
              </a:rPr>
              <a:t>Virkesupplag får aldrig ligga så nära en kraftledning att det finns risk för olyckor i samband med lossning eller lastning av virke med kran. Om det är praktiskt möjligt och ekonomiskt rimligt bör virket läggas så långt från närmaste kraftledning att virke eller kran inte kan beröra ledningen vid oförutsedda kranrörelser. </a:t>
            </a:r>
          </a:p>
          <a:p>
            <a:pPr fontAlgn="ctr"/>
            <a:r>
              <a:rPr lang="sv-SE" sz="1200" kern="1200" dirty="0">
                <a:solidFill>
                  <a:schemeClr val="tx1"/>
                </a:solidFill>
                <a:latin typeface="+mn-lt"/>
                <a:ea typeface="+mn-ea"/>
                <a:cs typeface="+mn-cs"/>
              </a:rPr>
              <a:t> </a:t>
            </a:r>
          </a:p>
          <a:p>
            <a:pPr fontAlgn="ctr"/>
            <a:r>
              <a:rPr lang="sv-SE" sz="1200" b="1" kern="1200" dirty="0">
                <a:solidFill>
                  <a:schemeClr val="tx1"/>
                </a:solidFill>
                <a:latin typeface="+mn-lt"/>
                <a:ea typeface="+mn-ea"/>
                <a:cs typeface="+mn-cs"/>
              </a:rPr>
              <a:t>Beroende på virkets och kranens arbetsområde, samt spänningen i ledningen kan ett säkerhetsavstånd på 15 – 25 meter vara aktuellt.</a:t>
            </a:r>
            <a:endParaRPr lang="sv-SE" sz="1200" kern="1200" dirty="0">
              <a:solidFill>
                <a:schemeClr val="tx1"/>
              </a:solidFill>
              <a:latin typeface="+mn-lt"/>
              <a:ea typeface="+mn-ea"/>
              <a:cs typeface="+mn-cs"/>
            </a:endParaRPr>
          </a:p>
          <a:p>
            <a:pPr fontAlgn="ctr"/>
            <a:r>
              <a:rPr lang="sv-SE" sz="1200" kern="1200" dirty="0">
                <a:solidFill>
                  <a:schemeClr val="tx1"/>
                </a:solidFill>
                <a:latin typeface="+mn-lt"/>
                <a:ea typeface="+mn-ea"/>
                <a:cs typeface="+mn-cs"/>
              </a:rPr>
              <a:t> </a:t>
            </a:r>
          </a:p>
          <a:p>
            <a:pPr fontAlgn="ctr"/>
            <a:r>
              <a:rPr lang="sv-SE" sz="1200" kern="1200" dirty="0">
                <a:solidFill>
                  <a:schemeClr val="tx1"/>
                </a:solidFill>
                <a:latin typeface="+mn-lt"/>
                <a:ea typeface="+mn-ea"/>
                <a:cs typeface="+mn-cs"/>
              </a:rPr>
              <a:t>Kontakta ledningsägaren om virke ska läggas upp i kraftledningsgata eller i närheten av telefonledningar.</a:t>
            </a:r>
          </a:p>
          <a:p>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23</a:t>
            </a:fld>
            <a:endParaRPr lang="sv-SE" dirty="0"/>
          </a:p>
        </p:txBody>
      </p:sp>
    </p:spTree>
    <p:extLst>
      <p:ext uri="{BB962C8B-B14F-4D97-AF65-F5344CB8AC3E}">
        <p14:creationId xmlns:p14="http://schemas.microsoft.com/office/powerpoint/2010/main" val="4123841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ctr"/>
            <a:r>
              <a:rPr lang="sv-SE" sz="1200" kern="1200" dirty="0">
                <a:solidFill>
                  <a:schemeClr val="tx1"/>
                </a:solidFill>
                <a:latin typeface="+mn-lt"/>
                <a:ea typeface="+mn-ea"/>
                <a:cs typeface="+mn-cs"/>
              </a:rPr>
              <a:t>•</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Virket ska läggas upp med stockändarna mot vägen.</a:t>
            </a:r>
          </a:p>
          <a:p>
            <a:pPr fontAlgn="ctr"/>
            <a:r>
              <a:rPr lang="sv-SE" sz="1200" kern="1200" dirty="0">
                <a:solidFill>
                  <a:schemeClr val="tx1"/>
                </a:solidFill>
                <a:latin typeface="+mn-lt"/>
                <a:ea typeface="+mn-ea"/>
                <a:cs typeface="+mn-cs"/>
              </a:rPr>
              <a:t>• Virket i den nedre delen av vältan ska vara jämndraget mot vägsidan.</a:t>
            </a:r>
          </a:p>
          <a:p>
            <a:pPr fontAlgn="ctr"/>
            <a:r>
              <a:rPr lang="sv-SE" sz="1200" kern="1200" dirty="0">
                <a:solidFill>
                  <a:schemeClr val="tx1"/>
                </a:solidFill>
                <a:latin typeface="+mn-lt"/>
                <a:ea typeface="+mn-ea"/>
                <a:cs typeface="+mn-cs"/>
              </a:rPr>
              <a:t>• Vältans idealhöjd är 3 – 3,5 meter och den får inte vara högre än 4,5 meter ovan vägbanan. </a:t>
            </a:r>
          </a:p>
          <a:p>
            <a:pPr fontAlgn="ctr"/>
            <a:r>
              <a:rPr lang="sv-SE" sz="1200" kern="1200" dirty="0">
                <a:solidFill>
                  <a:schemeClr val="tx1"/>
                </a:solidFill>
                <a:latin typeface="+mn-lt"/>
                <a:ea typeface="+mn-ea"/>
                <a:cs typeface="+mn-cs"/>
              </a:rPr>
              <a:t>• Vältans bredd (det vill säga stockarnas längd) bör i normalfallet inte överstiga 6 meter, exkl. eventuellt indrag.</a:t>
            </a:r>
          </a:p>
          <a:p>
            <a:pPr fontAlgn="ctr"/>
            <a:r>
              <a:rPr lang="sv-SE" sz="1200" kern="1200" dirty="0">
                <a:solidFill>
                  <a:schemeClr val="tx1"/>
                </a:solidFill>
                <a:latin typeface="+mn-lt"/>
                <a:ea typeface="+mn-ea"/>
                <a:cs typeface="+mn-cs"/>
              </a:rPr>
              <a:t>• Lägg vältan på underlägg. Var noga vid lastning så att stenar inte följer med i lasset. </a:t>
            </a:r>
          </a:p>
          <a:p>
            <a:pPr fontAlgn="ctr"/>
            <a:r>
              <a:rPr lang="sv-SE" sz="1200" kern="1200" dirty="0">
                <a:solidFill>
                  <a:schemeClr val="tx1"/>
                </a:solidFill>
                <a:latin typeface="+mn-lt"/>
                <a:ea typeface="+mn-ea"/>
                <a:cs typeface="+mn-cs"/>
              </a:rPr>
              <a:t>• Koncentrera virket till få högar. Det underlättar lastningsarbetet och minskar risken att föroreningar följer med virkesfordonet.</a:t>
            </a:r>
          </a:p>
          <a:p>
            <a:r>
              <a:rPr lang="sv-SE" sz="1200" kern="1200" dirty="0">
                <a:solidFill>
                  <a:schemeClr val="tx1"/>
                </a:solidFill>
                <a:latin typeface="+mn-lt"/>
                <a:ea typeface="+mn-ea"/>
                <a:cs typeface="+mn-cs"/>
              </a:rPr>
              <a:t>• Lägg i normalfallet inte stockar kortare än 2,7 meter i vältan. Det finns risk att korta stockar faller av under vidaretransporten</a:t>
            </a:r>
          </a:p>
          <a:p>
            <a:endParaRPr lang="sv-SE" sz="1200" kern="1200" dirty="0">
              <a:solidFill>
                <a:schemeClr val="tx1"/>
              </a:solidFill>
              <a:latin typeface="+mn-lt"/>
              <a:ea typeface="+mn-ea"/>
              <a:cs typeface="+mn-cs"/>
            </a:endParaRPr>
          </a:p>
          <a:p>
            <a:pPr fontAlgn="ctr"/>
            <a:r>
              <a:rPr lang="sv-SE" sz="1200" b="1" kern="1200" dirty="0">
                <a:solidFill>
                  <a:schemeClr val="tx1"/>
                </a:solidFill>
                <a:latin typeface="+mn-lt"/>
                <a:ea typeface="+mn-ea"/>
                <a:cs typeface="+mn-cs"/>
              </a:rPr>
              <a:t>Spill ska tas bort från vägen</a:t>
            </a:r>
            <a:endParaRPr lang="sv-SE" sz="1200" kern="1200" dirty="0">
              <a:solidFill>
                <a:schemeClr val="tx1"/>
              </a:solidFill>
              <a:latin typeface="+mn-lt"/>
              <a:ea typeface="+mn-ea"/>
              <a:cs typeface="+mn-cs"/>
            </a:endParaRPr>
          </a:p>
          <a:p>
            <a:pPr fontAlgn="ctr"/>
            <a:r>
              <a:rPr lang="sv-SE" sz="1200" kern="1200" dirty="0">
                <a:solidFill>
                  <a:schemeClr val="tx1"/>
                </a:solidFill>
                <a:latin typeface="+mn-lt"/>
                <a:ea typeface="+mn-ea"/>
                <a:cs typeface="+mn-cs"/>
              </a:rPr>
              <a:t>Du är skyldig att ta bort avverkningsrester och liknande som hamnar på vägen när du lossar eller lastar virke. Det räknas till sådant som kan medföra fara eller olägenhet för trafikanterna. </a:t>
            </a:r>
            <a:r>
              <a:rPr lang="sv-SE" sz="1200" b="0" i="0" u="none" strike="noStrike" kern="1200" baseline="0" dirty="0">
                <a:solidFill>
                  <a:schemeClr val="tx1"/>
                </a:solidFill>
                <a:latin typeface="+mn-lt"/>
                <a:ea typeface="+mn-ea"/>
                <a:cs typeface="+mn-cs"/>
              </a:rPr>
              <a:t>Om vägar eller vägslänter skadats i samband med arbetet vid upplaget ska detta snarast rapporteras till väg-hållaren för återställande. Den som skadat vägen har betalningsansvar för lagningen. </a:t>
            </a:r>
            <a:endParaRPr lang="sv-SE" sz="1200" b="1" kern="1200" dirty="0">
              <a:solidFill>
                <a:schemeClr val="tx1"/>
              </a:solidFill>
              <a:latin typeface="+mn-lt"/>
              <a:ea typeface="+mn-ea"/>
              <a:cs typeface="+mn-cs"/>
            </a:endParaRPr>
          </a:p>
          <a:p>
            <a:pPr fontAlgn="ctr"/>
            <a:r>
              <a:rPr lang="sv-SE" sz="1200" kern="1200" dirty="0">
                <a:solidFill>
                  <a:schemeClr val="tx1"/>
                </a:solidFill>
                <a:latin typeface="+mn-lt"/>
                <a:ea typeface="+mn-ea"/>
                <a:cs typeface="+mn-cs"/>
              </a:rPr>
              <a:t> </a:t>
            </a:r>
          </a:p>
          <a:p>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24</a:t>
            </a:fld>
            <a:endParaRPr lang="sv-SE" dirty="0"/>
          </a:p>
        </p:txBody>
      </p:sp>
    </p:spTree>
    <p:extLst>
      <p:ext uri="{BB962C8B-B14F-4D97-AF65-F5344CB8AC3E}">
        <p14:creationId xmlns:p14="http://schemas.microsoft.com/office/powerpoint/2010/main" val="2511615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a:t>Säkerhetsavstånden gäller och skall följas</a:t>
            </a:r>
            <a:r>
              <a:rPr lang="sv-SE" baseline="0" dirty="0"/>
              <a:t> strikt. Dock finns några undantag.</a:t>
            </a:r>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25</a:t>
            </a:fld>
            <a:endParaRPr lang="sv-SE" dirty="0"/>
          </a:p>
        </p:txBody>
      </p:sp>
    </p:spTree>
    <p:extLst>
      <p:ext uri="{BB962C8B-B14F-4D97-AF65-F5344CB8AC3E}">
        <p14:creationId xmlns:p14="http://schemas.microsoft.com/office/powerpoint/2010/main" val="316462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ctr"/>
            <a:r>
              <a:rPr lang="sv-SE" sz="1200" kern="1200" dirty="0">
                <a:solidFill>
                  <a:schemeClr val="tx1"/>
                </a:solidFill>
                <a:latin typeface="+mn-lt"/>
                <a:ea typeface="+mn-ea"/>
                <a:cs typeface="+mn-cs"/>
              </a:rPr>
              <a:t>Måtten gäller inte där det finns vägräcken. Då gäller ett minsta avstånd utanför räcket om minst en meter. Detta varierar</a:t>
            </a:r>
            <a:r>
              <a:rPr lang="sv-SE" sz="1200" kern="1200" baseline="0" dirty="0">
                <a:solidFill>
                  <a:schemeClr val="tx1"/>
                </a:solidFill>
                <a:latin typeface="+mn-lt"/>
                <a:ea typeface="+mn-ea"/>
                <a:cs typeface="+mn-cs"/>
              </a:rPr>
              <a:t> med typ av räcke. Kontakta väghållaren i det enskilda fallet.</a:t>
            </a:r>
          </a:p>
          <a:p>
            <a:pPr fontAlgn="ctr"/>
            <a:endParaRPr lang="sv-SE" sz="1200" kern="1200" baseline="0" dirty="0">
              <a:solidFill>
                <a:schemeClr val="tx1"/>
              </a:solidFill>
              <a:latin typeface="+mn-lt"/>
              <a:ea typeface="+mn-ea"/>
              <a:cs typeface="+mn-cs"/>
            </a:endParaRPr>
          </a:p>
          <a:p>
            <a:pPr fontAlgn="ctr"/>
            <a:r>
              <a:rPr lang="sv-SE" sz="1200" kern="1200" baseline="0" dirty="0">
                <a:solidFill>
                  <a:schemeClr val="tx1"/>
                </a:solidFill>
                <a:latin typeface="+mn-lt"/>
                <a:ea typeface="+mn-ea"/>
                <a:cs typeface="+mn-cs"/>
              </a:rPr>
              <a:t>Vältorna skall fortfarande vara fria från utstickande delar mot vägsidan.</a:t>
            </a:r>
            <a:endParaRPr lang="sv-SE" sz="1200" kern="1200" dirty="0">
              <a:solidFill>
                <a:schemeClr val="tx1"/>
              </a:solidFill>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26</a:t>
            </a:fld>
            <a:endParaRPr lang="sv-SE" dirty="0"/>
          </a:p>
        </p:txBody>
      </p:sp>
    </p:spTree>
    <p:extLst>
      <p:ext uri="{BB962C8B-B14F-4D97-AF65-F5344CB8AC3E}">
        <p14:creationId xmlns:p14="http://schemas.microsoft.com/office/powerpoint/2010/main" val="4160154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ctr"/>
            <a:r>
              <a:rPr lang="sv-SE" sz="1200" kern="1200" dirty="0">
                <a:solidFill>
                  <a:schemeClr val="tx1"/>
                </a:solidFill>
                <a:latin typeface="+mn-lt"/>
                <a:ea typeface="+mn-ea"/>
                <a:cs typeface="+mn-cs"/>
              </a:rPr>
              <a:t>Måtten gäller inte där det finns sammanhängande skog eller motsvarande närmare vägen än enligt måtten i tabellen. </a:t>
            </a:r>
          </a:p>
          <a:p>
            <a:pPr fontAlgn="ctr"/>
            <a:endParaRPr lang="sv-SE" sz="1200" kern="1200" dirty="0">
              <a:solidFill>
                <a:schemeClr val="tx1"/>
              </a:solidFill>
              <a:latin typeface="+mn-lt"/>
              <a:ea typeface="+mn-ea"/>
              <a:cs typeface="+mn-cs"/>
            </a:endParaRPr>
          </a:p>
          <a:p>
            <a:pPr fontAlgn="ctr"/>
            <a:r>
              <a:rPr lang="sv-SE" sz="1200" kern="1200" dirty="0">
                <a:solidFill>
                  <a:schemeClr val="tx1"/>
                </a:solidFill>
                <a:latin typeface="+mn-lt"/>
                <a:ea typeface="+mn-ea"/>
                <a:cs typeface="+mn-cs"/>
              </a:rPr>
              <a:t>Dvs. ex. att om</a:t>
            </a:r>
            <a:r>
              <a:rPr lang="sv-SE" sz="1200" kern="1200" baseline="0" dirty="0">
                <a:solidFill>
                  <a:schemeClr val="tx1"/>
                </a:solidFill>
                <a:latin typeface="+mn-lt"/>
                <a:ea typeface="+mn-ea"/>
                <a:cs typeface="+mn-cs"/>
              </a:rPr>
              <a:t> träden har vuxit inom säkerhetszonen så utgör stubbarna gräns för säkerhetsavståndet. Inget nytt hinder eller fara har skapats på den aktuella platsen.</a:t>
            </a:r>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27</a:t>
            </a:fld>
            <a:endParaRPr lang="sv-SE" dirty="0"/>
          </a:p>
        </p:txBody>
      </p:sp>
    </p:spTree>
    <p:extLst>
      <p:ext uri="{BB962C8B-B14F-4D97-AF65-F5344CB8AC3E}">
        <p14:creationId xmlns:p14="http://schemas.microsoft.com/office/powerpoint/2010/main" val="3490413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ctr"/>
            <a:r>
              <a:rPr lang="sv-SE" sz="1200" kern="1200" dirty="0">
                <a:solidFill>
                  <a:schemeClr val="tx1"/>
                </a:solidFill>
                <a:latin typeface="+mn-lt"/>
                <a:ea typeface="+mn-ea"/>
                <a:cs typeface="+mn-cs"/>
              </a:rPr>
              <a:t>Måtten gäller inte där det finns parkeringsfickor.</a:t>
            </a:r>
            <a:r>
              <a:rPr lang="sv-SE" sz="1200" kern="1200" baseline="0" dirty="0">
                <a:solidFill>
                  <a:schemeClr val="tx1"/>
                </a:solidFill>
                <a:latin typeface="+mn-lt"/>
                <a:ea typeface="+mn-ea"/>
                <a:cs typeface="+mn-cs"/>
              </a:rPr>
              <a:t> Då gäller avståndet från den tänkta körbanekanten. </a:t>
            </a:r>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28</a:t>
            </a:fld>
            <a:endParaRPr lang="sv-SE" dirty="0"/>
          </a:p>
        </p:txBody>
      </p:sp>
    </p:spTree>
    <p:extLst>
      <p:ext uri="{BB962C8B-B14F-4D97-AF65-F5344CB8AC3E}">
        <p14:creationId xmlns:p14="http://schemas.microsoft.com/office/powerpoint/2010/main" val="2989952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ctr"/>
            <a:r>
              <a:rPr lang="sv-SE" sz="1200" kern="1200" dirty="0">
                <a:solidFill>
                  <a:schemeClr val="tx1"/>
                </a:solidFill>
                <a:latin typeface="+mn-lt"/>
                <a:ea typeface="+mn-ea"/>
                <a:cs typeface="+mn-cs"/>
              </a:rPr>
              <a:t>Går inte säkerhetsföreskrifterna följa</a:t>
            </a:r>
            <a:r>
              <a:rPr lang="sv-SE" sz="1200" kern="1200" baseline="0" dirty="0">
                <a:solidFill>
                  <a:schemeClr val="tx1"/>
                </a:solidFill>
                <a:latin typeface="+mn-lt"/>
                <a:ea typeface="+mn-ea"/>
                <a:cs typeface="+mn-cs"/>
              </a:rPr>
              <a:t> ta kontakt med väghållaren för att se över möjliga lösningar. </a:t>
            </a:r>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29</a:t>
            </a:fld>
            <a:endParaRPr lang="sv-SE" dirty="0"/>
          </a:p>
        </p:txBody>
      </p:sp>
    </p:spTree>
    <p:extLst>
      <p:ext uri="{BB962C8B-B14F-4D97-AF65-F5344CB8AC3E}">
        <p14:creationId xmlns:p14="http://schemas.microsoft.com/office/powerpoint/2010/main" val="1827013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0" i="0" u="none" strike="noStrike" kern="1200" baseline="0" dirty="0">
                <a:solidFill>
                  <a:schemeClr val="tx1"/>
                </a:solidFill>
                <a:latin typeface="+mn-lt"/>
                <a:ea typeface="+mn-ea"/>
                <a:cs typeface="+mn-cs"/>
              </a:rPr>
              <a:t>A – Minsta tillåtna avstånd från vägkant till vältans sida enligt tabellen för säkerhetsavståndet. </a:t>
            </a:r>
          </a:p>
          <a:p>
            <a:r>
              <a:rPr lang="sv-SE" sz="1200" b="0" i="0" u="none" strike="noStrike" kern="1200" baseline="0" dirty="0">
                <a:solidFill>
                  <a:schemeClr val="tx1"/>
                </a:solidFill>
                <a:latin typeface="+mn-lt"/>
                <a:ea typeface="+mn-ea"/>
                <a:cs typeface="+mn-cs"/>
              </a:rPr>
              <a:t>B – Vältans nedre dels höjd (1,5 meter) ovan vägbanan, jämndragen mot vägen. </a:t>
            </a:r>
          </a:p>
          <a:p>
            <a:r>
              <a:rPr lang="sv-SE" sz="1200" b="0" i="0" u="none" strike="noStrike" kern="1200" baseline="0" dirty="0">
                <a:solidFill>
                  <a:schemeClr val="tx1"/>
                </a:solidFill>
                <a:latin typeface="+mn-lt"/>
                <a:ea typeface="+mn-ea"/>
                <a:cs typeface="+mn-cs"/>
              </a:rPr>
              <a:t>C – Vältans totala höjd får inte vara högre än 4,5 meter ovan vägbanan. </a:t>
            </a:r>
          </a:p>
          <a:p>
            <a:r>
              <a:rPr lang="sv-SE" sz="1200" b="0" i="0" u="none" strike="noStrike" kern="1200" baseline="0" dirty="0">
                <a:solidFill>
                  <a:schemeClr val="tx1"/>
                </a:solidFill>
                <a:latin typeface="+mn-lt"/>
                <a:ea typeface="+mn-ea"/>
                <a:cs typeface="+mn-cs"/>
              </a:rPr>
              <a:t>D – Första vältan som möter trafiken skall vara sluttande. </a:t>
            </a:r>
            <a:endParaRPr lang="sv-SE" i="0"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30</a:t>
            </a:fld>
            <a:endParaRPr lang="sv-SE" dirty="0"/>
          </a:p>
        </p:txBody>
      </p:sp>
    </p:spTree>
    <p:extLst>
      <p:ext uri="{BB962C8B-B14F-4D97-AF65-F5344CB8AC3E}">
        <p14:creationId xmlns:p14="http://schemas.microsoft.com/office/powerpoint/2010/main" val="14254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3</a:t>
            </a:fld>
            <a:endParaRPr lang="sv-SE" dirty="0"/>
          </a:p>
        </p:txBody>
      </p:sp>
    </p:spTree>
    <p:extLst>
      <p:ext uri="{BB962C8B-B14F-4D97-AF65-F5344CB8AC3E}">
        <p14:creationId xmlns:p14="http://schemas.microsoft.com/office/powerpoint/2010/main" val="1275194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0" i="0" u="none" strike="noStrike" kern="1200" baseline="0" dirty="0">
                <a:solidFill>
                  <a:schemeClr val="tx1"/>
                </a:solidFill>
                <a:latin typeface="+mn-lt"/>
                <a:ea typeface="+mn-ea"/>
                <a:cs typeface="+mn-cs"/>
              </a:rPr>
              <a:t>Från marknivå och upp till ca 1,5 meter ska vältan vara jämndragen mot vägen. Den jämndragna delen nederst i vältan fungerar då som vägräcke och minskar risken för skador. Däröver behöver vältan inte vara jämndragen, dock får inga stockar som vid kollision kan tränga in i en fordonskupé sticka ut. Detta undviks enklast genom att </a:t>
            </a:r>
            <a:r>
              <a:rPr lang="sv-SE" sz="1200" b="0" i="0" u="none" strike="noStrike" kern="1200" baseline="0" dirty="0" err="1">
                <a:solidFill>
                  <a:schemeClr val="tx1"/>
                </a:solidFill>
                <a:latin typeface="+mn-lt"/>
                <a:ea typeface="+mn-ea"/>
                <a:cs typeface="+mn-cs"/>
              </a:rPr>
              <a:t>jämndra</a:t>
            </a:r>
            <a:r>
              <a:rPr lang="sv-SE" sz="1200" b="0" i="0" u="none" strike="noStrike" kern="1200" baseline="0" dirty="0">
                <a:solidFill>
                  <a:schemeClr val="tx1"/>
                </a:solidFill>
                <a:latin typeface="+mn-lt"/>
                <a:ea typeface="+mn-ea"/>
                <a:cs typeface="+mn-cs"/>
              </a:rPr>
              <a:t> virket mot skogssidan, men med ett indrag på 0,5-1 meter. </a:t>
            </a:r>
            <a:endParaRPr lang="sv-SE" i="0"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31</a:t>
            </a:fld>
            <a:endParaRPr lang="sv-SE" dirty="0"/>
          </a:p>
        </p:txBody>
      </p:sp>
    </p:spTree>
    <p:extLst>
      <p:ext uri="{BB962C8B-B14F-4D97-AF65-F5344CB8AC3E}">
        <p14:creationId xmlns:p14="http://schemas.microsoft.com/office/powerpoint/2010/main" val="2748327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0" i="0" u="none" strike="noStrike" kern="1200" baseline="0" dirty="0">
                <a:solidFill>
                  <a:schemeClr val="tx1"/>
                </a:solidFill>
                <a:latin typeface="+mn-lt"/>
                <a:ea typeface="+mn-ea"/>
                <a:cs typeface="+mn-cs"/>
              </a:rPr>
              <a:t>Kapa helst manuellt.</a:t>
            </a:r>
            <a:endParaRPr lang="sv-SE" i="0"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32</a:t>
            </a:fld>
            <a:endParaRPr lang="sv-SE" dirty="0"/>
          </a:p>
        </p:txBody>
      </p:sp>
    </p:spTree>
    <p:extLst>
      <p:ext uri="{BB962C8B-B14F-4D97-AF65-F5344CB8AC3E}">
        <p14:creationId xmlns:p14="http://schemas.microsoft.com/office/powerpoint/2010/main" val="2351462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i="0"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33</a:t>
            </a:fld>
            <a:endParaRPr lang="sv-SE" dirty="0"/>
          </a:p>
        </p:txBody>
      </p:sp>
    </p:spTree>
    <p:extLst>
      <p:ext uri="{BB962C8B-B14F-4D97-AF65-F5344CB8AC3E}">
        <p14:creationId xmlns:p14="http://schemas.microsoft.com/office/powerpoint/2010/main" val="3814237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i="0"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34</a:t>
            </a:fld>
            <a:endParaRPr lang="sv-SE" dirty="0"/>
          </a:p>
        </p:txBody>
      </p:sp>
    </p:spTree>
    <p:extLst>
      <p:ext uri="{BB962C8B-B14F-4D97-AF65-F5344CB8AC3E}">
        <p14:creationId xmlns:p14="http://schemas.microsoft.com/office/powerpoint/2010/main" val="2323825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i="0"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35</a:t>
            </a:fld>
            <a:endParaRPr lang="sv-SE" dirty="0"/>
          </a:p>
        </p:txBody>
      </p:sp>
    </p:spTree>
    <p:extLst>
      <p:ext uri="{BB962C8B-B14F-4D97-AF65-F5344CB8AC3E}">
        <p14:creationId xmlns:p14="http://schemas.microsoft.com/office/powerpoint/2010/main" val="3862672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i="0"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36</a:t>
            </a:fld>
            <a:endParaRPr lang="sv-SE" dirty="0"/>
          </a:p>
        </p:txBody>
      </p:sp>
    </p:spTree>
    <p:extLst>
      <p:ext uri="{BB962C8B-B14F-4D97-AF65-F5344CB8AC3E}">
        <p14:creationId xmlns:p14="http://schemas.microsoft.com/office/powerpoint/2010/main" val="4050316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0" i="0" u="none" strike="noStrike" kern="1200" baseline="0" dirty="0">
                <a:solidFill>
                  <a:schemeClr val="tx1"/>
                </a:solidFill>
                <a:latin typeface="+mn-lt"/>
                <a:ea typeface="+mn-ea"/>
                <a:cs typeface="+mn-cs"/>
              </a:rPr>
              <a:t>Det är väghållaren eller markägaren som bestämmer var vältan ska placeras – med utgångspunkt från vägens utformning och användningsområde. </a:t>
            </a:r>
          </a:p>
          <a:p>
            <a:r>
              <a:rPr lang="sv-SE" sz="1200" b="0" i="0" u="none" strike="noStrike" kern="1200" baseline="0" dirty="0">
                <a:solidFill>
                  <a:schemeClr val="tx1"/>
                </a:solidFill>
                <a:latin typeface="+mn-lt"/>
                <a:ea typeface="+mn-ea"/>
                <a:cs typeface="+mn-cs"/>
              </a:rPr>
              <a:t>En välta bör dock ha ett minsta avstånd till vägkanten på 1,5-3 meter. Den får inte hindra framkomligheten eller vägens skötsel. Vid grupplastning ska avståndet från vältan till bortre vägkanten vara minst 5,5 meter.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För enskilda vägar med statligt driftbidrag rekommenderas att kraven för allmän väg i avläggsinstruktionen följs. </a:t>
            </a:r>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37</a:t>
            </a:fld>
            <a:endParaRPr lang="sv-SE" dirty="0"/>
          </a:p>
        </p:txBody>
      </p:sp>
    </p:spTree>
    <p:extLst>
      <p:ext uri="{BB962C8B-B14F-4D97-AF65-F5344CB8AC3E}">
        <p14:creationId xmlns:p14="http://schemas.microsoft.com/office/powerpoint/2010/main" val="3007000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0" i="0" u="none" strike="noStrike" kern="1200" baseline="0" dirty="0">
                <a:solidFill>
                  <a:schemeClr val="tx1"/>
                </a:solidFill>
                <a:latin typeface="+mn-lt"/>
                <a:ea typeface="+mn-ea"/>
                <a:cs typeface="+mn-cs"/>
              </a:rPr>
              <a:t>Ta genast bort avverkningsrester och annat spill som hamnat på vägen, i vägslänter, i</a:t>
            </a:r>
          </a:p>
          <a:p>
            <a:r>
              <a:rPr lang="sv-SE" sz="1200" b="0" i="0" u="none" strike="noStrike" kern="1200" baseline="0" dirty="0">
                <a:solidFill>
                  <a:schemeClr val="tx1"/>
                </a:solidFill>
                <a:latin typeface="+mn-lt"/>
                <a:ea typeface="+mn-ea"/>
                <a:cs typeface="+mn-cs"/>
              </a:rPr>
              <a:t>vägdiken eller i vägtrummor i samband med lossning och lastning. Att förbise detta</a:t>
            </a:r>
          </a:p>
          <a:p>
            <a:r>
              <a:rPr lang="sv-SE" sz="1200" b="0" i="0" u="none" strike="noStrike" kern="1200" baseline="0" dirty="0">
                <a:solidFill>
                  <a:schemeClr val="tx1"/>
                </a:solidFill>
                <a:latin typeface="+mn-lt"/>
                <a:ea typeface="+mn-ea"/>
                <a:cs typeface="+mn-cs"/>
              </a:rPr>
              <a:t>kan medföra fara eller olägenhet för medtrafikanterna. Det kan också störa vägens</a:t>
            </a:r>
          </a:p>
          <a:p>
            <a:r>
              <a:rPr lang="sv-SE" sz="1200" b="0" i="0" u="none" strike="noStrike" kern="1200" baseline="0" dirty="0">
                <a:solidFill>
                  <a:schemeClr val="tx1"/>
                </a:solidFill>
                <a:latin typeface="+mn-lt"/>
                <a:ea typeface="+mn-ea"/>
                <a:cs typeface="+mn-cs"/>
              </a:rPr>
              <a:t>avvattning eller vattenföringen i diken och trummor. Upplagsplatsen ska städas när de</a:t>
            </a:r>
          </a:p>
          <a:p>
            <a:r>
              <a:rPr lang="sv-SE" sz="1200" b="0" i="0" u="none" strike="noStrike" kern="1200" baseline="0" dirty="0">
                <a:solidFill>
                  <a:schemeClr val="tx1"/>
                </a:solidFill>
                <a:latin typeface="+mn-lt"/>
                <a:ea typeface="+mn-ea"/>
                <a:cs typeface="+mn-cs"/>
              </a:rPr>
              <a:t>sista lassen är avhämtade.</a:t>
            </a:r>
          </a:p>
          <a:p>
            <a:r>
              <a:rPr lang="sv-SE" sz="1200" b="0" i="0" u="none" strike="noStrike" kern="1200" baseline="0" dirty="0">
                <a:solidFill>
                  <a:schemeClr val="tx1"/>
                </a:solidFill>
                <a:latin typeface="+mn-lt"/>
                <a:ea typeface="+mn-ea"/>
                <a:cs typeface="+mn-cs"/>
              </a:rPr>
              <a:t>Om vägar eller vägslänter skadats i samband med arbetet vid upplaget ska detta snarast</a:t>
            </a:r>
          </a:p>
          <a:p>
            <a:r>
              <a:rPr lang="sv-SE" sz="1200" b="0" i="0" u="none" strike="noStrike" kern="1200" baseline="0" dirty="0">
                <a:solidFill>
                  <a:schemeClr val="tx1"/>
                </a:solidFill>
                <a:latin typeface="+mn-lt"/>
                <a:ea typeface="+mn-ea"/>
                <a:cs typeface="+mn-cs"/>
              </a:rPr>
              <a:t>rapporteras till väghållaren för återställande. Den som skadat vägen har betalningsansvar</a:t>
            </a:r>
          </a:p>
          <a:p>
            <a:r>
              <a:rPr lang="sv-SE" sz="1200" b="0" i="0" u="none" strike="noStrike" kern="1200" baseline="0" dirty="0">
                <a:solidFill>
                  <a:schemeClr val="tx1"/>
                </a:solidFill>
                <a:latin typeface="+mn-lt"/>
                <a:ea typeface="+mn-ea"/>
                <a:cs typeface="+mn-cs"/>
              </a:rPr>
              <a:t>för lagningen.</a:t>
            </a:r>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38</a:t>
            </a:fld>
            <a:endParaRPr lang="sv-SE" dirty="0"/>
          </a:p>
        </p:txBody>
      </p:sp>
    </p:spTree>
    <p:extLst>
      <p:ext uri="{BB962C8B-B14F-4D97-AF65-F5344CB8AC3E}">
        <p14:creationId xmlns:p14="http://schemas.microsoft.com/office/powerpoint/2010/main" val="1194463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ctr"/>
            <a:r>
              <a:rPr lang="sv-SE" sz="1200" kern="1200" dirty="0">
                <a:solidFill>
                  <a:schemeClr val="tx1"/>
                </a:solidFill>
                <a:latin typeface="+mn-lt"/>
                <a:ea typeface="+mn-ea"/>
                <a:cs typeface="+mn-cs"/>
              </a:rPr>
              <a:t>Den som ställer upp ett fordon längs vägen för att lossa eller lasta virke är skyldig att se till att andra trafikanter upptäcker fordonet i tid. Detta framgår av reglerna i trafikförordningen. </a:t>
            </a:r>
          </a:p>
          <a:p>
            <a:pPr fontAlgn="ctr"/>
            <a:r>
              <a:rPr lang="sv-SE" sz="1200" kern="1200" dirty="0">
                <a:solidFill>
                  <a:schemeClr val="tx1"/>
                </a:solidFill>
                <a:latin typeface="+mn-lt"/>
                <a:ea typeface="+mn-ea"/>
                <a:cs typeface="+mn-cs"/>
              </a:rPr>
              <a:t> </a:t>
            </a:r>
          </a:p>
          <a:p>
            <a:pPr fontAlgn="ctr"/>
            <a:r>
              <a:rPr lang="sv-SE" sz="1200" kern="1200" dirty="0">
                <a:solidFill>
                  <a:schemeClr val="tx1"/>
                </a:solidFill>
                <a:latin typeface="+mn-lt"/>
                <a:ea typeface="+mn-ea"/>
                <a:cs typeface="+mn-cs"/>
              </a:rPr>
              <a:t>Föraren kan idag:</a:t>
            </a:r>
          </a:p>
          <a:p>
            <a:pPr marL="171450" indent="-171450" fontAlgn="ctr">
              <a:buFont typeface="Arial" panose="020B0604020202020204" pitchFamily="34" charset="0"/>
              <a:buChar char="•"/>
            </a:pPr>
            <a:r>
              <a:rPr lang="sv-SE" sz="1200" kern="1200" dirty="0">
                <a:solidFill>
                  <a:schemeClr val="tx1"/>
                </a:solidFill>
                <a:latin typeface="+mn-lt"/>
                <a:ea typeface="+mn-ea"/>
                <a:cs typeface="+mn-cs"/>
              </a:rPr>
              <a:t>sätta ut varningstriangel</a:t>
            </a:r>
          </a:p>
          <a:p>
            <a:pPr marL="171450" indent="-171450" fontAlgn="ctr">
              <a:buFont typeface="Arial" panose="020B0604020202020204" pitchFamily="34" charset="0"/>
              <a:buChar char="•"/>
            </a:pPr>
            <a:r>
              <a:rPr lang="sv-SE" sz="1200" kern="1200" dirty="0">
                <a:solidFill>
                  <a:schemeClr val="tx1"/>
                </a:solidFill>
                <a:latin typeface="+mn-lt"/>
                <a:ea typeface="+mn-ea"/>
                <a:cs typeface="+mn-cs"/>
              </a:rPr>
              <a:t>använda varningslykta (roterande lykta)</a:t>
            </a:r>
          </a:p>
          <a:p>
            <a:pPr marL="171450" indent="-171450" fontAlgn="ctr">
              <a:buFont typeface="Arial" panose="020B0604020202020204" pitchFamily="34" charset="0"/>
              <a:buChar char="•"/>
            </a:pPr>
            <a:r>
              <a:rPr lang="sv-SE" sz="1200" kern="1200" dirty="0">
                <a:solidFill>
                  <a:schemeClr val="tx1"/>
                </a:solidFill>
                <a:latin typeface="+mn-lt"/>
                <a:ea typeface="+mn-ea"/>
                <a:cs typeface="+mn-cs"/>
              </a:rPr>
              <a:t>använda varningsblinker (om varningslykta saknas)</a:t>
            </a:r>
          </a:p>
          <a:p>
            <a:pPr marL="171450" indent="-171450" fontAlgn="ctr">
              <a:buFont typeface="Arial" panose="020B0604020202020204" pitchFamily="34" charset="0"/>
              <a:buChar char="•"/>
            </a:pPr>
            <a:r>
              <a:rPr lang="sv-SE" sz="1200" b="0" i="0" u="none" strike="noStrike" kern="1200" baseline="0" dirty="0">
                <a:solidFill>
                  <a:schemeClr val="tx1"/>
                </a:solidFill>
                <a:latin typeface="+mn-lt"/>
                <a:ea typeface="+mn-ea"/>
                <a:cs typeface="+mn-cs"/>
              </a:rPr>
              <a:t>blixtljus inbyggt i bakljusrampen eller virkesstakarna </a:t>
            </a:r>
            <a:endParaRPr lang="sv-SE" sz="1200" kern="1200" dirty="0">
              <a:solidFill>
                <a:schemeClr val="tx1"/>
              </a:solidFill>
              <a:latin typeface="+mn-lt"/>
              <a:ea typeface="+mn-ea"/>
              <a:cs typeface="+mn-cs"/>
            </a:endParaRPr>
          </a:p>
          <a:p>
            <a:pPr marL="171450" indent="-171450" fontAlgn="ctr">
              <a:buFont typeface="Arial" panose="020B0604020202020204" pitchFamily="34" charset="0"/>
              <a:buChar char="•"/>
            </a:pPr>
            <a:r>
              <a:rPr lang="sv-SE" sz="1200" kern="1200" dirty="0">
                <a:solidFill>
                  <a:schemeClr val="tx1"/>
                </a:solidFill>
                <a:latin typeface="+mn-lt"/>
                <a:ea typeface="+mn-ea"/>
                <a:cs typeface="+mn-cs"/>
              </a:rPr>
              <a:t> använda en särskild varningsanordning (X6 enligt vägmärkesförordningen) som anger att framkomligheten på en väg är inskränkt på grund av ett tillfälligt hinder eller linkande. Texten på anordningen ska vara ”Lastning”. I särskilda fall kan anordningen förstärkas med en gul blinkande lykta för att påkalla särskild försiktighet.</a:t>
            </a:r>
          </a:p>
          <a:p>
            <a:pPr marL="171450" indent="-171450">
              <a:buFont typeface="Arial" panose="020B0604020202020204" pitchFamily="34" charset="0"/>
              <a:buChar char="•"/>
            </a:pPr>
            <a:r>
              <a:rPr lang="sv-SE" sz="1200" kern="1200" dirty="0">
                <a:solidFill>
                  <a:schemeClr val="tx1"/>
                </a:solidFill>
                <a:latin typeface="+mn-lt"/>
                <a:ea typeface="+mn-ea"/>
                <a:cs typeface="+mn-cs"/>
              </a:rPr>
              <a:t>använda s</a:t>
            </a:r>
            <a:r>
              <a:rPr lang="sv-SE" sz="1200" b="0" i="0" u="none" strike="noStrike" kern="1200" baseline="0" dirty="0">
                <a:solidFill>
                  <a:schemeClr val="tx1"/>
                </a:solidFill>
                <a:latin typeface="+mn-lt"/>
                <a:ea typeface="+mn-ea"/>
                <a:cs typeface="+mn-cs"/>
              </a:rPr>
              <a:t>idomarkeringsskärmar för att styra trafiken förbi lastbilen (vägmärke X3 enligt Vägmärkesförordningen). </a:t>
            </a:r>
          </a:p>
          <a:p>
            <a:r>
              <a:rPr lang="sv-SE" sz="1200" b="0" i="0" u="none" strike="noStrike" kern="1200" baseline="0" dirty="0">
                <a:solidFill>
                  <a:schemeClr val="tx1"/>
                </a:solidFill>
                <a:latin typeface="+mn-lt"/>
                <a:ea typeface="+mn-ea"/>
                <a:cs typeface="+mn-cs"/>
              </a:rPr>
              <a:t>	</a:t>
            </a:r>
            <a:endParaRPr lang="sv-SE" sz="1200" kern="1200" dirty="0">
              <a:solidFill>
                <a:schemeClr val="tx1"/>
              </a:solidFill>
              <a:latin typeface="+mn-lt"/>
              <a:ea typeface="+mn-ea"/>
              <a:cs typeface="+mn-cs"/>
            </a:endParaRPr>
          </a:p>
          <a:p>
            <a:pPr fontAlgn="ctr"/>
            <a:r>
              <a:rPr lang="sv-SE" sz="1200" kern="1200" dirty="0">
                <a:solidFill>
                  <a:schemeClr val="tx1"/>
                </a:solidFill>
                <a:latin typeface="+mn-lt"/>
                <a:ea typeface="+mn-ea"/>
                <a:cs typeface="+mn-cs"/>
              </a:rPr>
              <a:t>Det kan dock förekomma tillfällen då det inte är möjligt att ställa upp fordonet utan att fara eller hinder uppstår. Vid dessa trafikfarliga situationer kan ytterligare åtgärder behövas. Kontakta väghållaren för samråd.</a:t>
            </a:r>
          </a:p>
          <a:p>
            <a:pPr fontAlgn="ctr"/>
            <a:r>
              <a:rPr lang="sv-SE" sz="1200" kern="1200" dirty="0">
                <a:solidFill>
                  <a:schemeClr val="tx1"/>
                </a:solidFill>
                <a:latin typeface="+mn-lt"/>
                <a:ea typeface="+mn-ea"/>
                <a:cs typeface="+mn-cs"/>
              </a:rPr>
              <a:t> </a:t>
            </a:r>
          </a:p>
          <a:p>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39</a:t>
            </a:fld>
            <a:endParaRPr lang="sv-SE" dirty="0"/>
          </a:p>
        </p:txBody>
      </p:sp>
    </p:spTree>
    <p:extLst>
      <p:ext uri="{BB962C8B-B14F-4D97-AF65-F5344CB8AC3E}">
        <p14:creationId xmlns:p14="http://schemas.microsoft.com/office/powerpoint/2010/main" val="2019408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sv-SE" dirty="0"/>
              <a:t>Slutsatsen, och värt att komma ihåg blir följande:</a:t>
            </a:r>
            <a:br>
              <a:rPr lang="sv-SE" dirty="0"/>
            </a:br>
            <a:r>
              <a:rPr lang="sv-SE" dirty="0"/>
              <a:t> </a:t>
            </a:r>
          </a:p>
          <a:p>
            <a:pPr marL="171450" indent="-171450">
              <a:buFont typeface="Arial" panose="020B0604020202020204" pitchFamily="34" charset="0"/>
              <a:buChar char="•"/>
            </a:pPr>
            <a:r>
              <a:rPr lang="sv-SE" dirty="0"/>
              <a:t>Kom ihåg att det räcker med EN ansökan</a:t>
            </a:r>
            <a:r>
              <a:rPr lang="sv-SE" baseline="0" dirty="0"/>
              <a:t> per aktör, län och år.</a:t>
            </a:r>
          </a:p>
          <a:p>
            <a:pPr marL="171450" indent="-171450">
              <a:buFont typeface="Arial" panose="020B0604020202020204" pitchFamily="34" charset="0"/>
              <a:buChar char="•"/>
            </a:pPr>
            <a:r>
              <a:rPr lang="sv-SE" baseline="0" dirty="0"/>
              <a:t>Flera personer, exempelvis produktionsledaren, kan göra anmälningarna utifrån den länk som mejlas från Trafikverket</a:t>
            </a:r>
          </a:p>
          <a:p>
            <a:pPr marL="171450" indent="-171450">
              <a:buFont typeface="Arial" panose="020B0604020202020204" pitchFamily="34" charset="0"/>
              <a:buChar char="•"/>
            </a:pPr>
            <a:r>
              <a:rPr lang="sv-SE" baseline="0" dirty="0"/>
              <a:t>Instruktionen måste följas</a:t>
            </a:r>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40</a:t>
            </a:fld>
            <a:endParaRPr lang="sv-SE" dirty="0"/>
          </a:p>
        </p:txBody>
      </p:sp>
    </p:spTree>
    <p:extLst>
      <p:ext uri="{BB962C8B-B14F-4D97-AF65-F5344CB8AC3E}">
        <p14:creationId xmlns:p14="http://schemas.microsoft.com/office/powerpoint/2010/main" val="3610997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ctr"/>
            <a:r>
              <a:rPr lang="sv-SE" sz="1200" i="1" kern="1200" dirty="0">
                <a:solidFill>
                  <a:schemeClr val="tx1"/>
                </a:solidFill>
                <a:latin typeface="+mn-lt"/>
                <a:ea typeface="+mn-ea"/>
                <a:cs typeface="+mn-cs"/>
              </a:rPr>
              <a:t>Begreppsförklaringar:</a:t>
            </a:r>
            <a:endParaRPr lang="sv-SE" sz="1200" kern="1200" dirty="0">
              <a:solidFill>
                <a:schemeClr val="tx1"/>
              </a:solidFill>
              <a:latin typeface="+mn-lt"/>
              <a:ea typeface="+mn-ea"/>
              <a:cs typeface="+mn-cs"/>
            </a:endParaRPr>
          </a:p>
          <a:p>
            <a:pPr marL="171450" indent="-171450">
              <a:buFont typeface="Arial" panose="020B0604020202020204" pitchFamily="34" charset="0"/>
              <a:buChar char="•"/>
            </a:pPr>
            <a:r>
              <a:rPr lang="sv-SE" sz="1200" b="1" i="0" u="none" strike="noStrike" kern="1200" baseline="0" dirty="0">
                <a:solidFill>
                  <a:schemeClr val="tx1"/>
                </a:solidFill>
                <a:latin typeface="+mn-lt"/>
                <a:ea typeface="+mn-ea"/>
                <a:cs typeface="+mn-cs"/>
              </a:rPr>
              <a:t>Upplag </a:t>
            </a:r>
            <a:r>
              <a:rPr lang="sv-SE" sz="1200" b="0" i="0" u="none" strike="noStrike" kern="1200" baseline="0" dirty="0">
                <a:solidFill>
                  <a:schemeClr val="tx1"/>
                </a:solidFill>
                <a:latin typeface="+mn-lt"/>
                <a:ea typeface="+mn-ea"/>
                <a:cs typeface="+mn-cs"/>
              </a:rPr>
              <a:t>– platsen vid bilväg där virke eller skogsbränsle mellanlagras före transporten till industrin. Kallas även avlägg. </a:t>
            </a:r>
          </a:p>
          <a:p>
            <a:pPr marL="171450" indent="-171450">
              <a:buFont typeface="Arial" panose="020B0604020202020204" pitchFamily="34" charset="0"/>
              <a:buChar char="•"/>
            </a:pPr>
            <a:r>
              <a:rPr lang="sv-SE" sz="1200" b="1" i="0" u="none" strike="noStrike" kern="1200" baseline="0" dirty="0">
                <a:solidFill>
                  <a:schemeClr val="tx1"/>
                </a:solidFill>
                <a:latin typeface="+mn-lt"/>
                <a:ea typeface="+mn-ea"/>
                <a:cs typeface="+mn-cs"/>
              </a:rPr>
              <a:t>Virke </a:t>
            </a:r>
            <a:r>
              <a:rPr lang="sv-SE" sz="1200" b="0" i="0" u="none" strike="noStrike" kern="1200" baseline="0" dirty="0">
                <a:solidFill>
                  <a:schemeClr val="tx1"/>
                </a:solidFill>
                <a:latin typeface="+mn-lt"/>
                <a:ea typeface="+mn-ea"/>
                <a:cs typeface="+mn-cs"/>
              </a:rPr>
              <a:t>– rundvedsortiment, till exempel sågtimmer, massaved och energived. </a:t>
            </a:r>
          </a:p>
          <a:p>
            <a:pPr marL="171450" indent="-171450">
              <a:buFont typeface="Arial" panose="020B0604020202020204" pitchFamily="34" charset="0"/>
              <a:buChar char="•"/>
            </a:pPr>
            <a:r>
              <a:rPr lang="sv-SE" sz="1200" b="1" i="0" u="none" strike="noStrike" kern="1200" baseline="0" dirty="0">
                <a:solidFill>
                  <a:schemeClr val="tx1"/>
                </a:solidFill>
                <a:latin typeface="+mn-lt"/>
                <a:ea typeface="+mn-ea"/>
                <a:cs typeface="+mn-cs"/>
              </a:rPr>
              <a:t>Skogsbränsle </a:t>
            </a:r>
            <a:r>
              <a:rPr lang="sv-SE" sz="1200" b="0" i="0" u="none" strike="noStrike" kern="1200" baseline="0" dirty="0">
                <a:solidFill>
                  <a:schemeClr val="tx1"/>
                </a:solidFill>
                <a:latin typeface="+mn-lt"/>
                <a:ea typeface="+mn-ea"/>
                <a:cs typeface="+mn-cs"/>
              </a:rPr>
              <a:t>– bränslesortiment såsom </a:t>
            </a:r>
            <a:r>
              <a:rPr lang="sv-SE" sz="1200" b="0" i="0" u="none" strike="noStrike" kern="1200" baseline="0" dirty="0" err="1">
                <a:solidFill>
                  <a:schemeClr val="tx1"/>
                </a:solidFill>
                <a:latin typeface="+mn-lt"/>
                <a:ea typeface="+mn-ea"/>
                <a:cs typeface="+mn-cs"/>
              </a:rPr>
              <a:t>grot</a:t>
            </a:r>
            <a:r>
              <a:rPr lang="sv-SE" sz="1200" b="0" i="0" u="none" strike="noStrike" kern="1200" baseline="0" dirty="0">
                <a:solidFill>
                  <a:schemeClr val="tx1"/>
                </a:solidFill>
                <a:latin typeface="+mn-lt"/>
                <a:ea typeface="+mn-ea"/>
                <a:cs typeface="+mn-cs"/>
              </a:rPr>
              <a:t> (grenar och toppar) och del- kvistade eller </a:t>
            </a:r>
            <a:r>
              <a:rPr lang="sv-SE" sz="1200" b="0" i="0" u="none" strike="noStrike" kern="1200" baseline="0" dirty="0" err="1">
                <a:solidFill>
                  <a:schemeClr val="tx1"/>
                </a:solidFill>
                <a:latin typeface="+mn-lt"/>
                <a:ea typeface="+mn-ea"/>
                <a:cs typeface="+mn-cs"/>
              </a:rPr>
              <a:t>okvistade</a:t>
            </a:r>
            <a:r>
              <a:rPr lang="sv-SE" sz="1200" b="0" i="0" u="none" strike="noStrike" kern="1200" baseline="0" dirty="0">
                <a:solidFill>
                  <a:schemeClr val="tx1"/>
                </a:solidFill>
                <a:latin typeface="+mn-lt"/>
                <a:ea typeface="+mn-ea"/>
                <a:cs typeface="+mn-cs"/>
              </a:rPr>
              <a:t> stammar. </a:t>
            </a: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Stubbved räknas också som skogsbränsle, men omfattas inte av Trafikverkets generella tillstånd eller denna instruktion. </a:t>
            </a:r>
          </a:p>
          <a:p>
            <a:pPr marL="171450" indent="-171450">
              <a:buFont typeface="Arial" panose="020B0604020202020204" pitchFamily="34" charset="0"/>
              <a:buChar char="•"/>
            </a:pPr>
            <a:r>
              <a:rPr lang="sv-SE" sz="1200" b="1" i="0" u="none" strike="noStrike" kern="1200" baseline="0" dirty="0">
                <a:solidFill>
                  <a:schemeClr val="tx1"/>
                </a:solidFill>
                <a:latin typeface="+mn-lt"/>
                <a:ea typeface="+mn-ea"/>
                <a:cs typeface="+mn-cs"/>
              </a:rPr>
              <a:t>Välta </a:t>
            </a:r>
            <a:r>
              <a:rPr lang="sv-SE" sz="1200" b="0" i="0" u="none" strike="noStrike" kern="1200" baseline="0" dirty="0">
                <a:solidFill>
                  <a:schemeClr val="tx1"/>
                </a:solidFill>
                <a:latin typeface="+mn-lt"/>
                <a:ea typeface="+mn-ea"/>
                <a:cs typeface="+mn-cs"/>
              </a:rPr>
              <a:t>– på ett upplag finns en eller flera vältor med olika virkes- och bränsle- sortiment. Kallas även trave. </a:t>
            </a:r>
          </a:p>
        </p:txBody>
      </p:sp>
      <p:sp>
        <p:nvSpPr>
          <p:cNvPr id="4" name="Slide Number Placeholder 3"/>
          <p:cNvSpPr>
            <a:spLocks noGrp="1"/>
          </p:cNvSpPr>
          <p:nvPr>
            <p:ph type="sldNum" sz="quarter" idx="10"/>
          </p:nvPr>
        </p:nvSpPr>
        <p:spPr/>
        <p:txBody>
          <a:bodyPr/>
          <a:lstStyle/>
          <a:p>
            <a:fld id="{C8E21350-3AC0-4CD3-9902-1AB6C2B61953}" type="slidenum">
              <a:rPr lang="sv-SE" smtClean="0"/>
              <a:pPr/>
              <a:t>4</a:t>
            </a:fld>
            <a:endParaRPr lang="sv-SE" dirty="0"/>
          </a:p>
        </p:txBody>
      </p:sp>
    </p:spTree>
    <p:extLst>
      <p:ext uri="{BB962C8B-B14F-4D97-AF65-F5344CB8AC3E}">
        <p14:creationId xmlns:p14="http://schemas.microsoft.com/office/powerpoint/2010/main" val="26264542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sv-SE" baseline="0" dirty="0"/>
          </a:p>
          <a:p>
            <a:pPr marL="171450" lvl="0" indent="-171450">
              <a:buFontTx/>
              <a:buChar char="-"/>
            </a:pPr>
            <a:r>
              <a:rPr lang="sv-SE" baseline="0" dirty="0"/>
              <a:t>Resultatet av ett samarbete mellan Trafikverket, Skogsbranschen, Skogsindustrierna, Skogforsk &amp; SMF </a:t>
            </a:r>
          </a:p>
          <a:p>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41</a:t>
            </a:fld>
            <a:endParaRPr lang="sv-SE" dirty="0"/>
          </a:p>
        </p:txBody>
      </p:sp>
    </p:spTree>
    <p:extLst>
      <p:ext uri="{BB962C8B-B14F-4D97-AF65-F5344CB8AC3E}">
        <p14:creationId xmlns:p14="http://schemas.microsoft.com/office/powerpoint/2010/main" val="417558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ctr"/>
            <a:r>
              <a:rPr lang="sv-SE" sz="1200" i="1" kern="1200" dirty="0">
                <a:solidFill>
                  <a:schemeClr val="tx1"/>
                </a:solidFill>
                <a:latin typeface="+mn-lt"/>
                <a:ea typeface="+mn-ea"/>
                <a:cs typeface="+mn-cs"/>
              </a:rPr>
              <a:t>Begreppsförklaringar:</a:t>
            </a:r>
            <a:endParaRPr lang="sv-SE" sz="1200" i="0" kern="1200" dirty="0">
              <a:solidFill>
                <a:schemeClr val="tx1"/>
              </a:solidFill>
              <a:latin typeface="+mn-lt"/>
              <a:ea typeface="+mn-ea"/>
              <a:cs typeface="+mn-cs"/>
            </a:endParaRPr>
          </a:p>
          <a:p>
            <a:pPr marL="171450" indent="-171450" fontAlgn="ctr">
              <a:buFont typeface="Arial" panose="020B0604020202020204" pitchFamily="34" charset="0"/>
              <a:buChar char="•"/>
            </a:pPr>
            <a:r>
              <a:rPr lang="sv-SE" sz="1200" b="1" i="0" u="none" strike="noStrike" kern="1200" baseline="0" dirty="0">
                <a:solidFill>
                  <a:schemeClr val="tx1"/>
                </a:solidFill>
                <a:latin typeface="+mn-lt"/>
                <a:ea typeface="+mn-ea"/>
                <a:cs typeface="+mn-cs"/>
              </a:rPr>
              <a:t>Väghållare </a:t>
            </a:r>
            <a:r>
              <a:rPr lang="sv-SE" sz="1200" b="0" i="0" u="none" strike="noStrike" kern="1200" baseline="0" dirty="0">
                <a:solidFill>
                  <a:schemeClr val="tx1"/>
                </a:solidFill>
                <a:latin typeface="+mn-lt"/>
                <a:ea typeface="+mn-ea"/>
                <a:cs typeface="+mn-cs"/>
              </a:rPr>
              <a:t>– den som har ansvar för att vägen sköts och är farbar. I normal- fallet är det väghållaren som äger vägen. </a:t>
            </a:r>
          </a:p>
          <a:p>
            <a:pPr marL="171450" indent="-171450">
              <a:buFont typeface="Arial" panose="020B0604020202020204" pitchFamily="34" charset="0"/>
              <a:buChar char="•"/>
            </a:pPr>
            <a:r>
              <a:rPr lang="sv-SE" sz="1200" b="1" i="0" u="none" strike="noStrike" kern="1200" baseline="0" dirty="0">
                <a:solidFill>
                  <a:schemeClr val="tx1"/>
                </a:solidFill>
                <a:latin typeface="+mn-lt"/>
                <a:ea typeface="+mn-ea"/>
                <a:cs typeface="+mn-cs"/>
              </a:rPr>
              <a:t>Allmän väg </a:t>
            </a:r>
            <a:r>
              <a:rPr lang="sv-SE" sz="1200" b="0" i="0" u="none" strike="noStrike" kern="1200" baseline="0" dirty="0">
                <a:solidFill>
                  <a:schemeClr val="tx1"/>
                </a:solidFill>
                <a:latin typeface="+mn-lt"/>
                <a:ea typeface="+mn-ea"/>
                <a:cs typeface="+mn-cs"/>
              </a:rPr>
              <a:t>– en väg där staten genom Trafikverket eller en kommun är väghållningsmyndighet enligt väglagen. </a:t>
            </a:r>
          </a:p>
          <a:p>
            <a:pPr marL="171450" indent="-171450">
              <a:buFont typeface="Arial" panose="020B0604020202020204" pitchFamily="34" charset="0"/>
              <a:buChar char="•"/>
            </a:pPr>
            <a:r>
              <a:rPr lang="sv-SE" sz="1200" b="1" i="0" u="none" strike="noStrike" kern="1200" baseline="0" dirty="0">
                <a:solidFill>
                  <a:schemeClr val="tx1"/>
                </a:solidFill>
                <a:latin typeface="+mn-lt"/>
                <a:ea typeface="+mn-ea"/>
                <a:cs typeface="+mn-cs"/>
              </a:rPr>
              <a:t>Enskild väg </a:t>
            </a:r>
            <a:r>
              <a:rPr lang="sv-SE" sz="1200" b="0" i="0" u="none" strike="noStrike" kern="1200" baseline="0" dirty="0">
                <a:solidFill>
                  <a:schemeClr val="tx1"/>
                </a:solidFill>
                <a:latin typeface="+mn-lt"/>
                <a:ea typeface="+mn-ea"/>
                <a:cs typeface="+mn-cs"/>
              </a:rPr>
              <a:t>– alla andra vägar som inte är allmänna. Väghållare för enskilda vägar är fastighetsägare, andra markägare, samfällighetsföreningar eller kommuner. </a:t>
            </a:r>
          </a:p>
          <a:p>
            <a:pPr marL="171450" indent="-171450">
              <a:buFont typeface="Arial" panose="020B0604020202020204" pitchFamily="34" charset="0"/>
              <a:buChar char="•"/>
            </a:pPr>
            <a:r>
              <a:rPr lang="sv-SE" sz="1200" b="1" i="0" u="none" strike="noStrike" kern="1200" baseline="0" dirty="0">
                <a:solidFill>
                  <a:schemeClr val="tx1"/>
                </a:solidFill>
                <a:latin typeface="+mn-lt"/>
                <a:ea typeface="+mn-ea"/>
                <a:cs typeface="+mn-cs"/>
              </a:rPr>
              <a:t>Vägområde </a:t>
            </a:r>
            <a:r>
              <a:rPr lang="sv-SE" sz="1200" b="0" i="0" u="none" strike="noStrike" kern="1200" baseline="0" dirty="0">
                <a:solidFill>
                  <a:schemeClr val="tx1"/>
                </a:solidFill>
                <a:latin typeface="+mn-lt"/>
                <a:ea typeface="+mn-ea"/>
                <a:cs typeface="+mn-cs"/>
              </a:rPr>
              <a:t>– hela det område som har tagits i anspråk för vägen, det vill säga vägbana, slänter, diken och kantremsor. Till vägområdet hör också rastplats, parkeringsficka och busshållplats. </a:t>
            </a:r>
          </a:p>
          <a:p>
            <a:pPr marL="171450" indent="-171450">
              <a:buFont typeface="Arial" panose="020B0604020202020204" pitchFamily="34" charset="0"/>
              <a:buChar char="•"/>
            </a:pPr>
            <a:r>
              <a:rPr lang="sv-SE" sz="1200" b="1" i="0" u="none" strike="noStrike" kern="1200" baseline="0" dirty="0">
                <a:solidFill>
                  <a:schemeClr val="tx1"/>
                </a:solidFill>
                <a:latin typeface="+mn-lt"/>
                <a:ea typeface="+mn-ea"/>
                <a:cs typeface="+mn-cs"/>
              </a:rPr>
              <a:t>Säkerhetsavstånd </a:t>
            </a:r>
            <a:r>
              <a:rPr lang="sv-SE" sz="1200" b="0" i="0" u="none" strike="noStrike" kern="1200" baseline="0" dirty="0">
                <a:solidFill>
                  <a:schemeClr val="tx1"/>
                </a:solidFill>
                <a:latin typeface="+mn-lt"/>
                <a:ea typeface="+mn-ea"/>
                <a:cs typeface="+mn-cs"/>
              </a:rPr>
              <a:t>– inom säkerhetsavståndet vid sidan av vägen ska det vara fritt från farliga hinder. Säkerhetsavståndet mäts från vägkanten och syftar till att öka trafiksäkerheten. </a:t>
            </a:r>
          </a:p>
          <a:p>
            <a:pPr marL="171450" indent="-171450">
              <a:buFont typeface="Arial" panose="020B0604020202020204" pitchFamily="34" charset="0"/>
              <a:buChar char="•"/>
            </a:pPr>
            <a:r>
              <a:rPr lang="sv-SE" sz="1200" b="1" i="0" u="none" strike="noStrike" kern="1200" baseline="0" dirty="0">
                <a:solidFill>
                  <a:schemeClr val="tx1"/>
                </a:solidFill>
                <a:latin typeface="+mn-lt"/>
                <a:ea typeface="+mn-ea"/>
                <a:cs typeface="+mn-cs"/>
              </a:rPr>
              <a:t>Vägkant </a:t>
            </a:r>
            <a:r>
              <a:rPr lang="sv-SE" sz="1200" b="0" i="0" u="none" strike="noStrike" kern="1200" baseline="0" dirty="0">
                <a:solidFill>
                  <a:schemeClr val="tx1"/>
                </a:solidFill>
                <a:latin typeface="+mn-lt"/>
                <a:ea typeface="+mn-ea"/>
                <a:cs typeface="+mn-cs"/>
              </a:rPr>
              <a:t>– beläggningskant eller tänkt beläggningskant. Vid en parkeringsficka är det den tänkta fortsatta vägkanten på vägen som avses. </a:t>
            </a:r>
          </a:p>
          <a:p>
            <a:pPr marL="171450" indent="-171450">
              <a:buFont typeface="Arial" panose="020B0604020202020204" pitchFamily="34" charset="0"/>
              <a:buChar char="•"/>
            </a:pPr>
            <a:r>
              <a:rPr lang="sv-SE" sz="1200" b="1" i="0" u="none" strike="noStrike" kern="1200" baseline="0" dirty="0">
                <a:solidFill>
                  <a:schemeClr val="tx1"/>
                </a:solidFill>
                <a:latin typeface="+mn-lt"/>
                <a:ea typeface="+mn-ea"/>
                <a:cs typeface="+mn-cs"/>
              </a:rPr>
              <a:t>Räckets arbetsbredd </a:t>
            </a:r>
            <a:r>
              <a:rPr lang="sv-SE" sz="1200" b="0" i="0" u="none" strike="noStrike" kern="1200" baseline="0" dirty="0">
                <a:solidFill>
                  <a:schemeClr val="tx1"/>
                </a:solidFill>
                <a:latin typeface="+mn-lt"/>
                <a:ea typeface="+mn-ea"/>
                <a:cs typeface="+mn-cs"/>
              </a:rPr>
              <a:t>– det område räcket behöver för att klara en påkörning.</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 </a:t>
            </a:r>
          </a:p>
          <a:p>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5</a:t>
            </a:fld>
            <a:endParaRPr lang="sv-SE" dirty="0"/>
          </a:p>
        </p:txBody>
      </p:sp>
    </p:spTree>
    <p:extLst>
      <p:ext uri="{BB962C8B-B14F-4D97-AF65-F5344CB8AC3E}">
        <p14:creationId xmlns:p14="http://schemas.microsoft.com/office/powerpoint/2010/main" val="45282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Inför varje tillfälle då virke eller skogsbränsle</a:t>
            </a:r>
            <a:r>
              <a:rPr lang="sv-SE" baseline="0" dirty="0"/>
              <a:t> skall placeras i närheten av trafikerade vägar måste man säkerställa att erforderliga tillstånd finns. </a:t>
            </a:r>
            <a:br>
              <a:rPr lang="sv-SE" baseline="0" dirty="0"/>
            </a:br>
            <a:r>
              <a:rPr lang="sv-SE" baseline="0" dirty="0"/>
              <a:t>Vem som kan bevilja tillstånden skiljer beroende på om det är Allmän eller Enskild väg, samt vältornas placering i förhållande till vägområdet.</a:t>
            </a:r>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6</a:t>
            </a:fld>
            <a:endParaRPr lang="sv-SE" dirty="0"/>
          </a:p>
        </p:txBody>
      </p:sp>
    </p:spTree>
    <p:extLst>
      <p:ext uri="{BB962C8B-B14F-4D97-AF65-F5344CB8AC3E}">
        <p14:creationId xmlns:p14="http://schemas.microsoft.com/office/powerpoint/2010/main" val="361099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ctr"/>
            <a:r>
              <a:rPr lang="sv-SE" sz="1200" b="0" i="0" u="none" strike="noStrike" kern="1200" baseline="0" dirty="0">
                <a:solidFill>
                  <a:schemeClr val="tx1"/>
                </a:solidFill>
                <a:latin typeface="+mn-lt"/>
                <a:ea typeface="+mn-ea"/>
                <a:cs typeface="+mn-cs"/>
              </a:rPr>
              <a:t>Det krävs alltid tillstånd för upplag av virke och skogsbränsle. Vem som ska kontaktas beror på om upplaget placeras inom eller utanför vägområdet, och om det är allmän eller enskild väg. Vid allmän väg krävs alltid tillstånd enligt väglagen. För enskilda vägar gäller väghållarens instruktioner. </a:t>
            </a:r>
          </a:p>
          <a:p>
            <a:pPr fontAlgn="ctr"/>
            <a:endParaRPr lang="sv-SE" sz="1200" b="1" kern="1200" cap="all" dirty="0">
              <a:solidFill>
                <a:schemeClr val="tx1"/>
              </a:solidFill>
              <a:latin typeface="+mn-lt"/>
              <a:ea typeface="+mn-ea"/>
              <a:cs typeface="+mn-cs"/>
            </a:endParaRPr>
          </a:p>
          <a:p>
            <a:pPr fontAlgn="ctr"/>
            <a:r>
              <a:rPr lang="sv-SE" sz="1200" b="1" kern="1200" cap="all" dirty="0">
                <a:solidFill>
                  <a:schemeClr val="tx1"/>
                </a:solidFill>
                <a:latin typeface="+mn-lt"/>
                <a:ea typeface="+mn-ea"/>
                <a:cs typeface="+mn-cs"/>
              </a:rPr>
              <a:t>Allmän statlig väg</a:t>
            </a:r>
            <a:endParaRPr lang="sv-SE" sz="1200" kern="120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Detta gäller för allmänna statliga vägar: </a:t>
            </a:r>
          </a:p>
          <a:p>
            <a:r>
              <a:rPr lang="sv-SE" sz="1200" b="0" i="0" u="none" strike="noStrike" kern="1200" baseline="0" dirty="0">
                <a:solidFill>
                  <a:schemeClr val="tx1"/>
                </a:solidFill>
                <a:latin typeface="+mn-lt"/>
                <a:ea typeface="+mn-ea"/>
                <a:cs typeface="+mn-cs"/>
              </a:rPr>
              <a:t>• Inom vägområdet – område </a:t>
            </a:r>
            <a:r>
              <a:rPr lang="sv-SE" sz="1200" b="1" i="0" u="none" strike="noStrike" kern="1200" baseline="0" dirty="0">
                <a:solidFill>
                  <a:schemeClr val="tx1"/>
                </a:solidFill>
                <a:latin typeface="+mn-lt"/>
                <a:ea typeface="+mn-ea"/>
                <a:cs typeface="+mn-cs"/>
              </a:rPr>
              <a:t>A</a:t>
            </a:r>
            <a:r>
              <a:rPr lang="sv-SE" sz="1200" b="0" i="0" u="none" strike="noStrike" kern="1200" baseline="0" dirty="0">
                <a:solidFill>
                  <a:schemeClr val="tx1"/>
                </a:solidFill>
                <a:latin typeface="+mn-lt"/>
                <a:ea typeface="+mn-ea"/>
                <a:cs typeface="+mn-cs"/>
              </a:rPr>
              <a:t> på bilden – kontakta Trafikverket. Se omslagets baksida. </a:t>
            </a:r>
          </a:p>
          <a:p>
            <a:r>
              <a:rPr lang="sv-SE" sz="1200" b="0" i="0" u="none" strike="noStrike" kern="1200" baseline="0" dirty="0">
                <a:solidFill>
                  <a:schemeClr val="tx1"/>
                </a:solidFill>
                <a:latin typeface="+mn-lt"/>
                <a:ea typeface="+mn-ea"/>
                <a:cs typeface="+mn-cs"/>
              </a:rPr>
              <a:t>• Generella tillstånd för upplag inom vägområdet kan sökas hos Trafikverket. Sådana tillstånd gäller för flera vägar inom ett län. </a:t>
            </a:r>
          </a:p>
          <a:p>
            <a:r>
              <a:rPr lang="sv-SE" sz="1200" b="0" i="0" u="none" strike="noStrike" kern="1200" baseline="0" dirty="0">
                <a:solidFill>
                  <a:schemeClr val="tx1"/>
                </a:solidFill>
                <a:latin typeface="+mn-lt"/>
                <a:ea typeface="+mn-ea"/>
                <a:cs typeface="+mn-cs"/>
              </a:rPr>
              <a:t>• Särskilda tillstånd krävs för varje upplag vid vägar som inte omfattas av generella tillstånd. </a:t>
            </a:r>
          </a:p>
          <a:p>
            <a:r>
              <a:rPr lang="sv-SE" sz="1200" b="0" i="0" u="none" strike="noStrike" kern="1200" baseline="0" dirty="0">
                <a:solidFill>
                  <a:schemeClr val="tx1"/>
                </a:solidFill>
                <a:latin typeface="+mn-lt"/>
                <a:ea typeface="+mn-ea"/>
                <a:cs typeface="+mn-cs"/>
              </a:rPr>
              <a:t>• Trafikverkets tillstånd gäller enbart upplag av virke eller skogsbränsle. De gäller inte för flisning, lastning eller lossning; då gäller trafikförordningens regler. </a:t>
            </a:r>
          </a:p>
          <a:p>
            <a:r>
              <a:rPr lang="sv-SE" sz="1200" b="0" i="0" u="none" strike="noStrike" kern="1200" baseline="0" dirty="0">
                <a:solidFill>
                  <a:schemeClr val="tx1"/>
                </a:solidFill>
                <a:latin typeface="+mn-lt"/>
                <a:ea typeface="+mn-ea"/>
                <a:cs typeface="+mn-cs"/>
              </a:rPr>
              <a:t>• Tillstånd enligt väglagen innehåller alltid detaljerade föreskrifter om vad som gäller. </a:t>
            </a:r>
          </a:p>
          <a:p>
            <a:r>
              <a:rPr lang="sv-SE" sz="1200" b="0" i="0" u="none" strike="noStrike" kern="1200" baseline="0" dirty="0">
                <a:solidFill>
                  <a:schemeClr val="tx1"/>
                </a:solidFill>
                <a:latin typeface="+mn-lt"/>
                <a:ea typeface="+mn-ea"/>
                <a:cs typeface="+mn-cs"/>
              </a:rPr>
              <a:t>• Utanför vägområdet – område </a:t>
            </a:r>
            <a:r>
              <a:rPr lang="sv-SE" sz="1200" b="1" i="0" u="none" strike="noStrike" kern="1200" baseline="0" dirty="0">
                <a:solidFill>
                  <a:schemeClr val="tx1"/>
                </a:solidFill>
                <a:latin typeface="+mn-lt"/>
                <a:ea typeface="+mn-ea"/>
                <a:cs typeface="+mn-cs"/>
              </a:rPr>
              <a:t>B</a:t>
            </a:r>
            <a:r>
              <a:rPr lang="sv-SE" sz="1200" b="0" i="0" u="none" strike="noStrike" kern="1200" baseline="0" dirty="0">
                <a:solidFill>
                  <a:schemeClr val="tx1"/>
                </a:solidFill>
                <a:latin typeface="+mn-lt"/>
                <a:ea typeface="+mn-ea"/>
                <a:cs typeface="+mn-cs"/>
              </a:rPr>
              <a:t> - kontakta markägaren och länsstyrelsen.</a:t>
            </a:r>
            <a:r>
              <a:rPr lang="sv-SE" sz="1200" kern="1200" dirty="0">
                <a:solidFill>
                  <a:schemeClr val="tx1"/>
                </a:solidFill>
                <a:latin typeface="+mn-lt"/>
                <a:ea typeface="+mn-ea"/>
                <a:cs typeface="+mn-cs"/>
              </a:rPr>
              <a:t> </a:t>
            </a:r>
          </a:p>
          <a:p>
            <a:pPr fontAlgn="ctr"/>
            <a:r>
              <a:rPr lang="sv-SE" sz="1200" kern="1200" dirty="0">
                <a:solidFill>
                  <a:schemeClr val="tx1"/>
                </a:solidFill>
                <a:latin typeface="+mn-lt"/>
                <a:ea typeface="+mn-ea"/>
                <a:cs typeface="+mn-cs"/>
              </a:rPr>
              <a:t> </a:t>
            </a:r>
          </a:p>
          <a:p>
            <a:pPr fontAlgn="ctr"/>
            <a:r>
              <a:rPr lang="sv-SE" sz="1200" b="1" kern="1200" cap="all" dirty="0">
                <a:solidFill>
                  <a:schemeClr val="tx1"/>
                </a:solidFill>
                <a:latin typeface="+mn-lt"/>
                <a:ea typeface="+mn-ea"/>
                <a:cs typeface="+mn-cs"/>
              </a:rPr>
              <a:t>Enskild väg</a:t>
            </a:r>
            <a:endParaRPr lang="sv-SE" sz="1200" kern="1200" dirty="0">
              <a:solidFill>
                <a:schemeClr val="tx1"/>
              </a:solidFill>
              <a:latin typeface="+mn-lt"/>
              <a:ea typeface="+mn-ea"/>
              <a:cs typeface="+mn-cs"/>
            </a:endParaRPr>
          </a:p>
          <a:p>
            <a:pPr fontAlgn="ctr"/>
            <a:r>
              <a:rPr lang="sv-SE" sz="1200" kern="1200" dirty="0">
                <a:solidFill>
                  <a:schemeClr val="tx1"/>
                </a:solidFill>
                <a:latin typeface="+mn-lt"/>
                <a:ea typeface="+mn-ea"/>
                <a:cs typeface="+mn-cs"/>
              </a:rPr>
              <a:t>• Inom vägområdet – område</a:t>
            </a:r>
            <a:r>
              <a:rPr lang="sv-SE" sz="1200" kern="1200" baseline="0" dirty="0">
                <a:solidFill>
                  <a:schemeClr val="tx1"/>
                </a:solidFill>
                <a:latin typeface="+mn-lt"/>
                <a:ea typeface="+mn-ea"/>
                <a:cs typeface="+mn-cs"/>
              </a:rPr>
              <a:t> </a:t>
            </a:r>
            <a:r>
              <a:rPr lang="sv-SE" sz="1200" b="1" kern="1200" baseline="0" dirty="0">
                <a:solidFill>
                  <a:schemeClr val="tx1"/>
                </a:solidFill>
                <a:latin typeface="+mn-lt"/>
                <a:ea typeface="+mn-ea"/>
                <a:cs typeface="+mn-cs"/>
              </a:rPr>
              <a:t>A </a:t>
            </a:r>
            <a:r>
              <a:rPr lang="sv-SE" sz="1200" b="0" kern="1200" baseline="0" dirty="0">
                <a:solidFill>
                  <a:schemeClr val="tx1"/>
                </a:solidFill>
                <a:latin typeface="+mn-lt"/>
                <a:ea typeface="+mn-ea"/>
                <a:cs typeface="+mn-cs"/>
              </a:rPr>
              <a:t>på bilden</a:t>
            </a:r>
            <a:r>
              <a:rPr lang="sv-SE" sz="1200" kern="1200" dirty="0">
                <a:solidFill>
                  <a:schemeClr val="tx1"/>
                </a:solidFill>
                <a:latin typeface="+mn-lt"/>
                <a:ea typeface="+mn-ea"/>
                <a:cs typeface="+mn-cs"/>
              </a:rPr>
              <a:t> – kontakta väghållaren.</a:t>
            </a:r>
          </a:p>
          <a:p>
            <a:pPr fontAlgn="ctr"/>
            <a:r>
              <a:rPr lang="sv-SE" sz="1200" kern="1200" dirty="0">
                <a:solidFill>
                  <a:schemeClr val="tx1"/>
                </a:solidFill>
                <a:latin typeface="+mn-lt"/>
                <a:ea typeface="+mn-ea"/>
                <a:cs typeface="+mn-cs"/>
              </a:rPr>
              <a:t>• Utanför vägområdet – område </a:t>
            </a:r>
            <a:r>
              <a:rPr lang="sv-SE" sz="1200" b="1" kern="1200" dirty="0">
                <a:solidFill>
                  <a:schemeClr val="tx1"/>
                </a:solidFill>
                <a:latin typeface="+mn-lt"/>
                <a:ea typeface="+mn-ea"/>
                <a:cs typeface="+mn-cs"/>
              </a:rPr>
              <a:t>B</a:t>
            </a:r>
            <a:r>
              <a:rPr lang="sv-SE" sz="1200" kern="1200" dirty="0">
                <a:solidFill>
                  <a:schemeClr val="tx1"/>
                </a:solidFill>
                <a:latin typeface="+mn-lt"/>
                <a:ea typeface="+mn-ea"/>
                <a:cs typeface="+mn-cs"/>
              </a:rPr>
              <a:t> - kontakta markägaren. </a:t>
            </a:r>
          </a:p>
          <a:p>
            <a:endParaRPr lang="sv-SE"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7</a:t>
            </a:fld>
            <a:endParaRPr lang="sv-SE" dirty="0"/>
          </a:p>
        </p:txBody>
      </p:sp>
    </p:spTree>
    <p:extLst>
      <p:ext uri="{BB962C8B-B14F-4D97-AF65-F5344CB8AC3E}">
        <p14:creationId xmlns:p14="http://schemas.microsoft.com/office/powerpoint/2010/main" val="175163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sv-SE" dirty="0"/>
              <a:t>De generella</a:t>
            </a:r>
            <a:r>
              <a:rPr lang="sv-SE" baseline="0" dirty="0"/>
              <a:t> tillståndet gäller för </a:t>
            </a:r>
            <a:r>
              <a:rPr lang="sv-SE" b="1" baseline="0" dirty="0"/>
              <a:t>ett län </a:t>
            </a:r>
            <a:r>
              <a:rPr lang="sv-SE" b="0" baseline="0" dirty="0"/>
              <a:t>och </a:t>
            </a:r>
            <a:r>
              <a:rPr lang="sv-SE" b="1" baseline="0" dirty="0"/>
              <a:t>ett år.</a:t>
            </a:r>
          </a:p>
          <a:p>
            <a:pPr marL="0" indent="0">
              <a:buFont typeface="Arial" panose="020B0604020202020204" pitchFamily="34" charset="0"/>
              <a:buNone/>
            </a:pPr>
            <a:r>
              <a:rPr lang="sv-SE" baseline="0" dirty="0"/>
              <a:t>De särskilda tillstånden gäller för </a:t>
            </a:r>
            <a:r>
              <a:rPr lang="sv-SE" b="1" baseline="0" dirty="0"/>
              <a:t>ett upplag</a:t>
            </a:r>
            <a:r>
              <a:rPr lang="sv-SE" baseline="0" dirty="0"/>
              <a:t>. Tillstånden benämns även ibland som ”tillstånd för enstaka upplag”</a:t>
            </a:r>
            <a:br>
              <a:rPr lang="sv-SE" baseline="0" dirty="0"/>
            </a:br>
            <a:endParaRPr lang="sv-SE" dirty="0"/>
          </a:p>
          <a:p>
            <a:pPr marL="0" indent="0">
              <a:buFontTx/>
              <a:buNone/>
            </a:pPr>
            <a:endParaRPr lang="sv-SE" baseline="0"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8</a:t>
            </a:fld>
            <a:endParaRPr lang="sv-SE" dirty="0"/>
          </a:p>
        </p:txBody>
      </p:sp>
    </p:spTree>
    <p:extLst>
      <p:ext uri="{BB962C8B-B14F-4D97-AF65-F5344CB8AC3E}">
        <p14:creationId xmlns:p14="http://schemas.microsoft.com/office/powerpoint/2010/main" val="362755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De generella tillstånden</a:t>
            </a:r>
            <a:r>
              <a:rPr lang="sv-SE" baseline="0" dirty="0"/>
              <a:t> söks via Trafikverket e-tjänst</a:t>
            </a:r>
          </a:p>
          <a:p>
            <a:pPr marL="171450" indent="-171450">
              <a:buFont typeface="Arial" panose="020B0604020202020204" pitchFamily="34" charset="0"/>
              <a:buChar char="•"/>
            </a:pPr>
            <a:r>
              <a:rPr lang="sv-SE" baseline="0" dirty="0"/>
              <a:t>Söks årsvis för varje län, och beviljas ofta inom några dagar. </a:t>
            </a:r>
          </a:p>
          <a:p>
            <a:pPr marL="171450" indent="-171450">
              <a:buFont typeface="Arial" panose="020B0604020202020204" pitchFamily="34" charset="0"/>
              <a:buChar char="•"/>
            </a:pPr>
            <a:r>
              <a:rPr lang="sv-SE" baseline="0" dirty="0"/>
              <a:t>Karta med trafiktäthet medföljer tillståndet</a:t>
            </a:r>
          </a:p>
          <a:p>
            <a:pPr marL="171450" marR="0" lvl="0" indent="-171450" algn="l" defTabSz="9141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Efter att man beviljats ett generellt tillstånd måste man via e-tjänsten ANMÄLA innan man börjar använda upplaget.</a:t>
            </a:r>
            <a:br>
              <a:rPr lang="sv-SE" baseline="0" dirty="0"/>
            </a:br>
            <a:endParaRPr lang="sv-SE" baseline="0" dirty="0"/>
          </a:p>
          <a:p>
            <a:pPr marL="171450" indent="-171450">
              <a:buFont typeface="Arial" panose="020B0604020202020204" pitchFamily="34" charset="0"/>
              <a:buChar char="•"/>
            </a:pPr>
            <a:r>
              <a:rPr lang="sv-SE" baseline="0" dirty="0"/>
              <a:t>Särskilda tillstånd krävs om läget är svårare än normalt, t.ex. vid högre trafiktäthet eller hastigheter över 80 km/t. </a:t>
            </a:r>
            <a:br>
              <a:rPr lang="sv-SE" baseline="0" dirty="0"/>
            </a:br>
            <a:r>
              <a:rPr lang="sv-SE" baseline="0" dirty="0"/>
              <a:t>När man beviljar särskilda tillstånds krävs ofta även extra åtgärder som skyltning eller tillfälligt sänkta hastighetsgränser. De särskilda tillstånden har en handläggningstid på 6 veckor. </a:t>
            </a:r>
          </a:p>
          <a:p>
            <a:pPr marL="171450" indent="-171450">
              <a:buFontTx/>
              <a:buChar char="-"/>
            </a:pPr>
            <a:endParaRPr lang="sv-SE" baseline="0" dirty="0"/>
          </a:p>
          <a:p>
            <a:pPr marL="0" indent="0">
              <a:buFontTx/>
              <a:buNone/>
            </a:pPr>
            <a:endParaRPr lang="sv-SE" baseline="0" dirty="0"/>
          </a:p>
        </p:txBody>
      </p:sp>
      <p:sp>
        <p:nvSpPr>
          <p:cNvPr id="4" name="Slide Number Placeholder 3"/>
          <p:cNvSpPr>
            <a:spLocks noGrp="1"/>
          </p:cNvSpPr>
          <p:nvPr>
            <p:ph type="sldNum" sz="quarter" idx="10"/>
          </p:nvPr>
        </p:nvSpPr>
        <p:spPr/>
        <p:txBody>
          <a:bodyPr/>
          <a:lstStyle/>
          <a:p>
            <a:fld id="{C8E21350-3AC0-4CD3-9902-1AB6C2B61953}" type="slidenum">
              <a:rPr lang="sv-SE" smtClean="0"/>
              <a:pPr/>
              <a:t>9</a:t>
            </a:fld>
            <a:endParaRPr lang="sv-SE" dirty="0"/>
          </a:p>
        </p:txBody>
      </p:sp>
    </p:spTree>
    <p:extLst>
      <p:ext uri="{BB962C8B-B14F-4D97-AF65-F5344CB8AC3E}">
        <p14:creationId xmlns:p14="http://schemas.microsoft.com/office/powerpoint/2010/main" val="3776308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ida">
    <p:bg>
      <p:bgPr>
        <a:solidFill>
          <a:srgbClr val="75C044"/>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751012" y="2986286"/>
            <a:ext cx="8712968" cy="381000"/>
          </a:xfrm>
        </p:spPr>
        <p:txBody>
          <a:bodyPr/>
          <a:lstStyle>
            <a:lvl1pPr marL="0" indent="0" algn="ctr">
              <a:buFont typeface="Wingdings" pitchFamily="2" charset="2"/>
              <a:buNone/>
              <a:defRPr sz="1400">
                <a:solidFill>
                  <a:schemeClr val="bg1"/>
                </a:solidFill>
              </a:defRPr>
            </a:lvl1pPr>
          </a:lstStyle>
          <a:p>
            <a:r>
              <a:rPr lang="en-US"/>
              <a:t>Click to edit Master subtitle style</a:t>
            </a:r>
            <a:endParaRPr lang="en-US" dirty="0"/>
          </a:p>
        </p:txBody>
      </p:sp>
      <p:pic>
        <p:nvPicPr>
          <p:cNvPr id="5" name="Picture 4" descr="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3380" y="5362550"/>
            <a:ext cx="2160000" cy="1211411"/>
          </a:xfrm>
          <a:prstGeom prst="rect">
            <a:avLst/>
          </a:prstGeom>
        </p:spPr>
      </p:pic>
      <p:sp>
        <p:nvSpPr>
          <p:cNvPr id="9" name="Title 8"/>
          <p:cNvSpPr>
            <a:spLocks noGrp="1"/>
          </p:cNvSpPr>
          <p:nvPr>
            <p:ph type="title"/>
          </p:nvPr>
        </p:nvSpPr>
        <p:spPr>
          <a:xfrm>
            <a:off x="897831" y="1642000"/>
            <a:ext cx="8710165" cy="840230"/>
          </a:xfrm>
        </p:spPr>
        <p:txBody>
          <a:bodyPr/>
          <a:lstStyle>
            <a:lvl1pPr algn="ctr">
              <a:defRPr sz="4800" b="0">
                <a:solidFill>
                  <a:schemeClr val="bg1"/>
                </a:solidFill>
              </a:defRPr>
            </a:lvl1pPr>
          </a:lstStyle>
          <a:p>
            <a:r>
              <a:rPr lang="en-US"/>
              <a:t>Click to edit Master title style</a:t>
            </a:r>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ida">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vå punktlist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3060" y="1042070"/>
            <a:ext cx="8768010" cy="778675"/>
          </a:xfrm>
        </p:spPr>
        <p:txBody>
          <a:bodyPr/>
          <a:lstStyle>
            <a:lvl1pPr>
              <a:defRPr sz="4400" b="1">
                <a:solidFill>
                  <a:srgbClr val="75C044"/>
                </a:solidFill>
                <a:latin typeface="+mn-lt"/>
              </a:defRPr>
            </a:lvl1pPr>
          </a:lstStyle>
          <a:p>
            <a:r>
              <a:rPr lang="en-US" dirty="0" err="1"/>
              <a:t>Rubrik</a:t>
            </a:r>
            <a:endParaRPr lang="en-US" dirty="0"/>
          </a:p>
        </p:txBody>
      </p:sp>
      <p:sp>
        <p:nvSpPr>
          <p:cNvPr id="3" name="Content Placeholder 2"/>
          <p:cNvSpPr>
            <a:spLocks noGrp="1"/>
          </p:cNvSpPr>
          <p:nvPr>
            <p:ph sz="half" idx="1"/>
          </p:nvPr>
        </p:nvSpPr>
        <p:spPr>
          <a:xfrm>
            <a:off x="1219200" y="2057400"/>
            <a:ext cx="4281488" cy="4114800"/>
          </a:xfrm>
        </p:spPr>
        <p:txBody>
          <a:bodyPr/>
          <a:lstStyle>
            <a:lvl1pPr>
              <a:defRPr sz="2600"/>
            </a:lvl1pPr>
            <a:lvl2pPr>
              <a:defRPr sz="2400"/>
            </a:lvl2pPr>
            <a:lvl3pPr>
              <a:buFont typeface="Arial" pitchFamily="34" charset="0"/>
              <a:buChar char="─"/>
              <a:defRPr sz="2000" b="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0"/>
          </p:nvPr>
        </p:nvSpPr>
        <p:spPr>
          <a:xfrm>
            <a:off x="5719763" y="2049463"/>
            <a:ext cx="4248150" cy="4105275"/>
          </a:xfrm>
        </p:spPr>
        <p:txBody>
          <a:body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höger och punktlista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5862" y="1059650"/>
            <a:ext cx="8710165" cy="778675"/>
          </a:xfrm>
        </p:spPr>
        <p:txBody>
          <a:bodyPr/>
          <a:lstStyle>
            <a:lvl1pPr>
              <a:defRPr sz="4400">
                <a:solidFill>
                  <a:srgbClr val="75C044"/>
                </a:solidFill>
              </a:defRPr>
            </a:lvl1pPr>
          </a:lstStyle>
          <a:p>
            <a:r>
              <a:rPr lang="en-US" dirty="0" err="1"/>
              <a:t>Rubrik</a:t>
            </a:r>
            <a:endParaRPr lang="sv-SE" dirty="0"/>
          </a:p>
        </p:txBody>
      </p:sp>
      <p:sp>
        <p:nvSpPr>
          <p:cNvPr id="9" name="Text Placeholder 8"/>
          <p:cNvSpPr>
            <a:spLocks noGrp="1"/>
          </p:cNvSpPr>
          <p:nvPr>
            <p:ph type="body" sz="quarter" idx="12"/>
          </p:nvPr>
        </p:nvSpPr>
        <p:spPr>
          <a:xfrm>
            <a:off x="1182688" y="2266950"/>
            <a:ext cx="4176712" cy="4391025"/>
          </a:xfrm>
        </p:spPr>
        <p:txBody>
          <a:bodyPr/>
          <a:lstStyle>
            <a:lvl1pPr>
              <a:defRPr sz="2600"/>
            </a:lvl1pPr>
            <a:lvl2pPr>
              <a:defRPr sz="2400"/>
            </a:lvl2pPr>
            <a:lvl3pPr>
              <a:defRPr sz="2000"/>
            </a:lvl3pPr>
          </a:lstStyle>
          <a:p>
            <a:pPr lvl="0"/>
            <a:r>
              <a:rPr lang="en-US"/>
              <a:t>Click to edit Master text styles</a:t>
            </a:r>
          </a:p>
          <a:p>
            <a:pPr lvl="1"/>
            <a:r>
              <a:rPr lang="en-US"/>
              <a:t>Second level</a:t>
            </a:r>
          </a:p>
          <a:p>
            <a:pPr lvl="2"/>
            <a:r>
              <a:rPr lang="en-US"/>
              <a:t>Third level</a:t>
            </a:r>
          </a:p>
        </p:txBody>
      </p:sp>
      <p:sp>
        <p:nvSpPr>
          <p:cNvPr id="10" name="Picture Placeholder 9"/>
          <p:cNvSpPr>
            <a:spLocks noGrp="1"/>
          </p:cNvSpPr>
          <p:nvPr>
            <p:ph type="pic" sz="quarter" idx="14"/>
          </p:nvPr>
        </p:nvSpPr>
        <p:spPr>
          <a:xfrm>
            <a:off x="5503540" y="2266206"/>
            <a:ext cx="4639444" cy="4392488"/>
          </a:xfrm>
        </p:spPr>
        <p:txBody>
          <a:bodyPr/>
          <a:lstStyle>
            <a:lvl1pPr>
              <a:buFont typeface="Arial" pitchFamily="34" charset="0"/>
              <a:buChar char="•"/>
              <a:defRPr/>
            </a:lvl1pPr>
          </a:lstStyle>
          <a:p>
            <a:r>
              <a:rPr lang="en-US" dirty="0"/>
              <a:t>Click icon to add picture</a:t>
            </a:r>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vänster och punktlista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9044" y="1010664"/>
            <a:ext cx="8928992" cy="778675"/>
          </a:xfrm>
        </p:spPr>
        <p:txBody>
          <a:bodyPr anchor="b"/>
          <a:lstStyle>
            <a:lvl1pPr algn="l">
              <a:defRPr sz="4400" b="1" baseline="0">
                <a:solidFill>
                  <a:srgbClr val="75C044"/>
                </a:solidFill>
              </a:defRPr>
            </a:lvl1pPr>
          </a:lstStyle>
          <a:p>
            <a:r>
              <a:rPr lang="sv-SE" dirty="0"/>
              <a:t>Rubrik</a:t>
            </a:r>
          </a:p>
        </p:txBody>
      </p:sp>
      <p:sp>
        <p:nvSpPr>
          <p:cNvPr id="12" name="Text Placeholder 11"/>
          <p:cNvSpPr>
            <a:spLocks noGrp="1"/>
          </p:cNvSpPr>
          <p:nvPr>
            <p:ph type="body" sz="quarter" idx="16"/>
          </p:nvPr>
        </p:nvSpPr>
        <p:spPr>
          <a:xfrm>
            <a:off x="5503540" y="1906166"/>
            <a:ext cx="4463281" cy="4392612"/>
          </a:xfrm>
        </p:spPr>
        <p:txBody>
          <a:bodyPr/>
          <a:lstStyle/>
          <a:p>
            <a:pPr lvl="0"/>
            <a:r>
              <a:rPr lang="en-US"/>
              <a:t>Click to edit Master text styles</a:t>
            </a:r>
          </a:p>
          <a:p>
            <a:pPr lvl="1"/>
            <a:r>
              <a:rPr lang="en-US"/>
              <a:t>Second level</a:t>
            </a:r>
          </a:p>
          <a:p>
            <a:pPr lvl="2"/>
            <a:r>
              <a:rPr lang="en-US"/>
              <a:t>Third level</a:t>
            </a:r>
          </a:p>
        </p:txBody>
      </p:sp>
      <p:sp>
        <p:nvSpPr>
          <p:cNvPr id="9" name="Picture Placeholder 8"/>
          <p:cNvSpPr>
            <a:spLocks noGrp="1"/>
          </p:cNvSpPr>
          <p:nvPr>
            <p:ph type="pic" sz="quarter" idx="17"/>
          </p:nvPr>
        </p:nvSpPr>
        <p:spPr>
          <a:xfrm>
            <a:off x="1039813" y="1906588"/>
            <a:ext cx="4175695" cy="4392612"/>
          </a:xfrm>
        </p:spPr>
        <p:txBody>
          <a:bodyPr/>
          <a:lstStyle/>
          <a:p>
            <a:r>
              <a:rPr lang="en-US" dirty="0"/>
              <a:t>Click icon to add picture</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sida (2 bil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39044" y="1055483"/>
            <a:ext cx="8383910" cy="778675"/>
          </a:xfrm>
        </p:spPr>
        <p:txBody>
          <a:bodyPr/>
          <a:lstStyle>
            <a:lvl1pPr>
              <a:defRPr sz="4400">
                <a:solidFill>
                  <a:srgbClr val="75C044"/>
                </a:solidFill>
              </a:defRPr>
            </a:lvl1pPr>
          </a:lstStyle>
          <a:p>
            <a:r>
              <a:rPr lang="en-US" dirty="0" err="1"/>
              <a:t>Rubrik</a:t>
            </a:r>
            <a:endParaRPr lang="sv-SE" dirty="0"/>
          </a:p>
        </p:txBody>
      </p:sp>
      <p:sp>
        <p:nvSpPr>
          <p:cNvPr id="8" name="Picture Placeholder 7"/>
          <p:cNvSpPr>
            <a:spLocks noGrp="1"/>
          </p:cNvSpPr>
          <p:nvPr>
            <p:ph type="pic" sz="quarter" idx="13"/>
          </p:nvPr>
        </p:nvSpPr>
        <p:spPr>
          <a:xfrm>
            <a:off x="5287516" y="1906166"/>
            <a:ext cx="4104456" cy="4032052"/>
          </a:xfrm>
        </p:spPr>
        <p:txBody>
          <a:bodyPr/>
          <a:lstStyle>
            <a:lvl1pPr>
              <a:defRPr sz="2600">
                <a:latin typeface="Arial" pitchFamily="34" charset="0"/>
                <a:cs typeface="Arial" pitchFamily="34" charset="0"/>
              </a:defRPr>
            </a:lvl1pPr>
          </a:lstStyle>
          <a:p>
            <a:r>
              <a:rPr lang="en-US" dirty="0"/>
              <a:t>Click icon to add picture</a:t>
            </a:r>
            <a:endParaRPr lang="sv-SE" dirty="0"/>
          </a:p>
        </p:txBody>
      </p:sp>
      <p:sp>
        <p:nvSpPr>
          <p:cNvPr id="10" name="Picture Placeholder 9"/>
          <p:cNvSpPr>
            <a:spLocks noGrp="1"/>
          </p:cNvSpPr>
          <p:nvPr>
            <p:ph type="pic" sz="quarter" idx="14"/>
          </p:nvPr>
        </p:nvSpPr>
        <p:spPr>
          <a:xfrm>
            <a:off x="1039044" y="1906166"/>
            <a:ext cx="4104456" cy="4032052"/>
          </a:xfrm>
        </p:spPr>
        <p:txBody>
          <a:bodyPr/>
          <a:lstStyle>
            <a:lvl1pPr>
              <a:defRPr sz="2600">
                <a:latin typeface="Arial" pitchFamily="34" charset="0"/>
                <a:cs typeface="Arial" pitchFamily="34" charset="0"/>
              </a:defRPr>
            </a:lvl1pPr>
          </a:lstStyle>
          <a:p>
            <a:r>
              <a:rPr lang="en-US" dirty="0"/>
              <a:t>Click icon to add picture</a:t>
            </a:r>
            <a:endParaRPr lang="sv-SE" dirty="0"/>
          </a:p>
        </p:txBody>
      </p:sp>
      <p:sp>
        <p:nvSpPr>
          <p:cNvPr id="12" name="Text Placeholder 11"/>
          <p:cNvSpPr>
            <a:spLocks noGrp="1"/>
          </p:cNvSpPr>
          <p:nvPr>
            <p:ph type="body" sz="quarter" idx="15" hasCustomPrompt="1"/>
          </p:nvPr>
        </p:nvSpPr>
        <p:spPr>
          <a:xfrm>
            <a:off x="1039044" y="6154862"/>
            <a:ext cx="4104456" cy="575840"/>
          </a:xfrm>
        </p:spPr>
        <p:txBody>
          <a:bodyPr>
            <a:normAutofit/>
          </a:bodyPr>
          <a:lstStyle>
            <a:lvl1pPr marL="0" indent="0">
              <a:buFontTx/>
              <a:buNone/>
              <a:defRPr sz="1800">
                <a:latin typeface="Arial Narrow" pitchFamily="34" charset="0"/>
              </a:defRPr>
            </a:lvl1pPr>
            <a:lvl2pPr>
              <a:buFontTx/>
              <a:buNone/>
              <a:defRPr/>
            </a:lvl2pPr>
            <a:lvl3pPr>
              <a:buFontTx/>
              <a:buNone/>
              <a:defRPr/>
            </a:lvl3pPr>
            <a:lvl4pPr>
              <a:buFontTx/>
              <a:buNone/>
              <a:defRPr/>
            </a:lvl4pPr>
            <a:lvl5pPr>
              <a:buFontTx/>
              <a:buNone/>
              <a:defRPr/>
            </a:lvl5pPr>
          </a:lstStyle>
          <a:p>
            <a:pPr lvl="0"/>
            <a:r>
              <a:rPr lang="en-US" dirty="0" err="1"/>
              <a:t>Figurtext</a:t>
            </a:r>
            <a:r>
              <a:rPr lang="en-US" dirty="0"/>
              <a:t>.</a:t>
            </a:r>
            <a:br>
              <a:rPr lang="en-US" dirty="0"/>
            </a:br>
            <a:endParaRPr lang="sv-SE" dirty="0"/>
          </a:p>
        </p:txBody>
      </p:sp>
      <p:sp>
        <p:nvSpPr>
          <p:cNvPr id="13" name="Text Placeholder 11"/>
          <p:cNvSpPr>
            <a:spLocks noGrp="1"/>
          </p:cNvSpPr>
          <p:nvPr>
            <p:ph type="body" sz="quarter" idx="16" hasCustomPrompt="1"/>
          </p:nvPr>
        </p:nvSpPr>
        <p:spPr>
          <a:xfrm>
            <a:off x="5287516" y="6154862"/>
            <a:ext cx="4104456" cy="575840"/>
          </a:xfrm>
        </p:spPr>
        <p:txBody>
          <a:bodyPr>
            <a:normAutofit/>
          </a:bodyPr>
          <a:lstStyle>
            <a:lvl1pPr marL="0" indent="0">
              <a:buFontTx/>
              <a:buNone/>
              <a:defRPr sz="1800">
                <a:latin typeface="Arial Narrow" pitchFamily="34" charset="0"/>
              </a:defRPr>
            </a:lvl1pPr>
            <a:lvl2pPr>
              <a:buFontTx/>
              <a:buNone/>
              <a:defRPr/>
            </a:lvl2pPr>
            <a:lvl3pPr>
              <a:buFontTx/>
              <a:buNone/>
              <a:defRPr/>
            </a:lvl3pPr>
            <a:lvl4pPr>
              <a:buFontTx/>
              <a:buNone/>
              <a:defRPr/>
            </a:lvl4pPr>
            <a:lvl5pPr>
              <a:buFontTx/>
              <a:buNone/>
              <a:defRPr/>
            </a:lvl5pPr>
          </a:lstStyle>
          <a:p>
            <a:pPr lvl="0"/>
            <a:r>
              <a:rPr lang="en-US" dirty="0" err="1"/>
              <a:t>Figurtext</a:t>
            </a:r>
            <a:r>
              <a:rPr lang="en-US" dirty="0"/>
              <a:t>.</a:t>
            </a:r>
            <a:br>
              <a:rPr lang="en-US" dirty="0"/>
            </a:br>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185863" y="1059650"/>
            <a:ext cx="8134102" cy="778675"/>
          </a:xfrm>
        </p:spPr>
        <p:txBody>
          <a:bodyPr/>
          <a:lstStyle>
            <a:lvl1pPr>
              <a:defRPr sz="4400">
                <a:solidFill>
                  <a:srgbClr val="75C044"/>
                </a:solidFill>
              </a:defRPr>
            </a:lvl1pPr>
          </a:lstStyle>
          <a:p>
            <a:r>
              <a:rPr lang="en-US" dirty="0" err="1"/>
              <a:t>Rubrik</a:t>
            </a:r>
            <a:endParaRPr lang="sv-SE" dirty="0"/>
          </a:p>
        </p:txBody>
      </p:sp>
      <p:sp>
        <p:nvSpPr>
          <p:cNvPr id="10" name="Text Placeholder 9"/>
          <p:cNvSpPr>
            <a:spLocks noGrp="1"/>
          </p:cNvSpPr>
          <p:nvPr>
            <p:ph type="body" sz="quarter" idx="10"/>
          </p:nvPr>
        </p:nvSpPr>
        <p:spPr>
          <a:xfrm>
            <a:off x="1183060" y="2338214"/>
            <a:ext cx="8208962" cy="4032250"/>
          </a:xfrm>
        </p:spPr>
        <p:txBody>
          <a:bodyPr/>
          <a:lstStyle>
            <a:lvl2pPr>
              <a:defRPr sz="2400"/>
            </a:lvl2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si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3060" y="983475"/>
            <a:ext cx="8712967" cy="778675"/>
          </a:xfrm>
        </p:spPr>
        <p:txBody>
          <a:bodyPr/>
          <a:lstStyle>
            <a:lvl1pPr>
              <a:defRPr sz="4400">
                <a:solidFill>
                  <a:srgbClr val="75C044"/>
                </a:solidFill>
              </a:defRPr>
            </a:lvl1pPr>
          </a:lstStyle>
          <a:p>
            <a:r>
              <a:rPr lang="en-US" dirty="0" err="1"/>
              <a:t>Rubrik</a:t>
            </a:r>
            <a:endParaRPr lang="en-US" dirty="0"/>
          </a:p>
        </p:txBody>
      </p:sp>
      <p:sp>
        <p:nvSpPr>
          <p:cNvPr id="8" name="Picture Placeholder 7"/>
          <p:cNvSpPr>
            <a:spLocks noGrp="1"/>
          </p:cNvSpPr>
          <p:nvPr>
            <p:ph type="pic" sz="quarter" idx="13"/>
          </p:nvPr>
        </p:nvSpPr>
        <p:spPr>
          <a:xfrm>
            <a:off x="1183060" y="2194198"/>
            <a:ext cx="8713787" cy="4176713"/>
          </a:xfrm>
        </p:spPr>
        <p:txBody>
          <a:bodyPr/>
          <a:lstStyle>
            <a:lvl1pPr>
              <a:defRPr sz="2600"/>
            </a:lvl1pPr>
          </a:lstStyle>
          <a:p>
            <a:r>
              <a:rPr lang="en-US" dirty="0"/>
              <a:t>Click icon to add picture</a:t>
            </a:r>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lmsida">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183060" y="983475"/>
            <a:ext cx="8710165" cy="778675"/>
          </a:xfrm>
        </p:spPr>
        <p:txBody>
          <a:bodyPr/>
          <a:lstStyle>
            <a:lvl1pPr>
              <a:defRPr sz="4400">
                <a:solidFill>
                  <a:srgbClr val="75C044"/>
                </a:solidFill>
              </a:defRPr>
            </a:lvl1pPr>
          </a:lstStyle>
          <a:p>
            <a:r>
              <a:rPr lang="en-US" dirty="0" err="1"/>
              <a:t>Rubrik</a:t>
            </a:r>
            <a:endParaRPr lang="sv-SE" dirty="0"/>
          </a:p>
        </p:txBody>
      </p:sp>
      <p:sp>
        <p:nvSpPr>
          <p:cNvPr id="11" name="Media Placeholder 10"/>
          <p:cNvSpPr>
            <a:spLocks noGrp="1"/>
          </p:cNvSpPr>
          <p:nvPr>
            <p:ph type="media" sz="quarter" idx="13"/>
          </p:nvPr>
        </p:nvSpPr>
        <p:spPr>
          <a:xfrm>
            <a:off x="1182688" y="1978025"/>
            <a:ext cx="8713787" cy="4464050"/>
          </a:xfrm>
        </p:spPr>
        <p:txBody>
          <a:bodyPr/>
          <a:lstStyle>
            <a:lvl1pPr>
              <a:defRPr sz="2600"/>
            </a:lvl1pPr>
          </a:lstStyle>
          <a:p>
            <a:r>
              <a:rPr lang="en-US" dirty="0"/>
              <a:t>Click icon to add media</a:t>
            </a:r>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1183060" y="970062"/>
            <a:ext cx="8710165" cy="778675"/>
          </a:xfrm>
        </p:spPr>
        <p:txBody>
          <a:bodyPr/>
          <a:lstStyle>
            <a:lvl1pPr>
              <a:defRPr sz="4400">
                <a:solidFill>
                  <a:srgbClr val="75C044"/>
                </a:solidFill>
              </a:defRPr>
            </a:lvl1pPr>
          </a:lstStyle>
          <a:p>
            <a:r>
              <a:rPr lang="en-US" dirty="0" err="1"/>
              <a:t>Rubrik</a:t>
            </a:r>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1185862" y="1059650"/>
            <a:ext cx="8710165" cy="778675"/>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lvl="0"/>
            <a:r>
              <a:rPr lang="en-US"/>
              <a:t>Click to edit Master title style</a:t>
            </a:r>
            <a:endParaRPr lang="en-US" dirty="0"/>
          </a:p>
        </p:txBody>
      </p:sp>
      <p:sp>
        <p:nvSpPr>
          <p:cNvPr id="1027" name="Rectangle 9"/>
          <p:cNvSpPr>
            <a:spLocks noGrp="1" noChangeArrowheads="1"/>
          </p:cNvSpPr>
          <p:nvPr>
            <p:ph type="body" idx="1"/>
          </p:nvPr>
        </p:nvSpPr>
        <p:spPr bwMode="auto">
          <a:xfrm>
            <a:off x="1219200" y="2057400"/>
            <a:ext cx="8716963" cy="4114800"/>
          </a:xfrm>
          <a:prstGeom prst="rect">
            <a:avLst/>
          </a:prstGeom>
          <a:noFill/>
          <a:ln w="9525">
            <a:noFill/>
            <a:miter lim="800000"/>
            <a:headEnd/>
            <a:tailEnd/>
          </a:ln>
        </p:spPr>
        <p:txBody>
          <a:bodyPr vert="horz" wrap="square" lIns="100584" tIns="50292" rIns="100584" bIns="5029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8" name="Picture 7" descr="SkogF cmyk 100705.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528036" y="249982"/>
            <a:ext cx="1440000" cy="808580"/>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5" r:id="rId2"/>
    <p:sldLayoutId id="2147483682" r:id="rId3"/>
    <p:sldLayoutId id="2147483665" r:id="rId4"/>
    <p:sldLayoutId id="2147483673" r:id="rId5"/>
    <p:sldLayoutId id="2147483683" r:id="rId6"/>
    <p:sldLayoutId id="2147483654" r:id="rId7"/>
    <p:sldLayoutId id="2147483664" r:id="rId8"/>
    <p:sldLayoutId id="2147483669" r:id="rId9"/>
    <p:sldLayoutId id="2147483671" r:id="rId10"/>
  </p:sldLayoutIdLst>
  <p:txStyles>
    <p:titleStyle>
      <a:lvl1pPr algn="l" defTabSz="1006475" rtl="0" eaLnBrk="1" fontAlgn="base" hangingPunct="1">
        <a:spcBef>
          <a:spcPct val="0"/>
        </a:spcBef>
        <a:spcAft>
          <a:spcPct val="0"/>
        </a:spcAft>
        <a:defRPr sz="4400" b="1">
          <a:solidFill>
            <a:schemeClr val="tx1"/>
          </a:solidFill>
          <a:latin typeface="+mj-lt"/>
          <a:ea typeface="+mj-ea"/>
          <a:cs typeface="+mj-cs"/>
        </a:defRPr>
      </a:lvl1pPr>
      <a:lvl2pPr algn="l" defTabSz="1006475" rtl="0" eaLnBrk="1" fontAlgn="base" hangingPunct="1">
        <a:spcBef>
          <a:spcPct val="0"/>
        </a:spcBef>
        <a:spcAft>
          <a:spcPct val="0"/>
        </a:spcAft>
        <a:defRPr sz="3800" b="1">
          <a:solidFill>
            <a:schemeClr val="tx1"/>
          </a:solidFill>
          <a:latin typeface="Arial" charset="0"/>
        </a:defRPr>
      </a:lvl2pPr>
      <a:lvl3pPr algn="l" defTabSz="1006475" rtl="0" eaLnBrk="1" fontAlgn="base" hangingPunct="1">
        <a:spcBef>
          <a:spcPct val="0"/>
        </a:spcBef>
        <a:spcAft>
          <a:spcPct val="0"/>
        </a:spcAft>
        <a:defRPr sz="3800" b="1">
          <a:solidFill>
            <a:schemeClr val="tx1"/>
          </a:solidFill>
          <a:latin typeface="Arial" charset="0"/>
        </a:defRPr>
      </a:lvl3pPr>
      <a:lvl4pPr algn="l" defTabSz="1006475" rtl="0" eaLnBrk="1" fontAlgn="base" hangingPunct="1">
        <a:spcBef>
          <a:spcPct val="0"/>
        </a:spcBef>
        <a:spcAft>
          <a:spcPct val="0"/>
        </a:spcAft>
        <a:defRPr sz="3800" b="1">
          <a:solidFill>
            <a:schemeClr val="tx1"/>
          </a:solidFill>
          <a:latin typeface="Arial" charset="0"/>
        </a:defRPr>
      </a:lvl4pPr>
      <a:lvl5pPr algn="l" defTabSz="1006475" rtl="0" eaLnBrk="1" fontAlgn="base" hangingPunct="1">
        <a:spcBef>
          <a:spcPct val="0"/>
        </a:spcBef>
        <a:spcAft>
          <a:spcPct val="0"/>
        </a:spcAft>
        <a:defRPr sz="3800" b="1">
          <a:solidFill>
            <a:schemeClr val="tx1"/>
          </a:solidFill>
          <a:latin typeface="Arial" charset="0"/>
        </a:defRPr>
      </a:lvl5pPr>
      <a:lvl6pPr marL="457200" algn="l" defTabSz="1006475" rtl="0" eaLnBrk="1" fontAlgn="base" hangingPunct="1">
        <a:spcBef>
          <a:spcPct val="0"/>
        </a:spcBef>
        <a:spcAft>
          <a:spcPct val="0"/>
        </a:spcAft>
        <a:defRPr sz="3800" b="1">
          <a:solidFill>
            <a:schemeClr val="tx1"/>
          </a:solidFill>
          <a:latin typeface="Arial" charset="0"/>
        </a:defRPr>
      </a:lvl6pPr>
      <a:lvl7pPr marL="914400" algn="l" defTabSz="1006475" rtl="0" eaLnBrk="1" fontAlgn="base" hangingPunct="1">
        <a:spcBef>
          <a:spcPct val="0"/>
        </a:spcBef>
        <a:spcAft>
          <a:spcPct val="0"/>
        </a:spcAft>
        <a:defRPr sz="3800" b="1">
          <a:solidFill>
            <a:schemeClr val="tx1"/>
          </a:solidFill>
          <a:latin typeface="Arial" charset="0"/>
        </a:defRPr>
      </a:lvl7pPr>
      <a:lvl8pPr marL="1371600" algn="l" defTabSz="1006475" rtl="0" eaLnBrk="1" fontAlgn="base" hangingPunct="1">
        <a:spcBef>
          <a:spcPct val="0"/>
        </a:spcBef>
        <a:spcAft>
          <a:spcPct val="0"/>
        </a:spcAft>
        <a:defRPr sz="3800" b="1">
          <a:solidFill>
            <a:schemeClr val="tx1"/>
          </a:solidFill>
          <a:latin typeface="Arial" charset="0"/>
        </a:defRPr>
      </a:lvl8pPr>
      <a:lvl9pPr marL="1828800" algn="l" defTabSz="1006475" rtl="0" eaLnBrk="1" fontAlgn="base" hangingPunct="1">
        <a:spcBef>
          <a:spcPct val="0"/>
        </a:spcBef>
        <a:spcAft>
          <a:spcPct val="0"/>
        </a:spcAft>
        <a:defRPr sz="3800" b="1">
          <a:solidFill>
            <a:schemeClr val="tx1"/>
          </a:solidFill>
          <a:latin typeface="Arial" charset="0"/>
        </a:defRPr>
      </a:lvl9pPr>
    </p:titleStyle>
    <p:bodyStyle>
      <a:lvl1pPr marL="377825" indent="-377825" algn="l" defTabSz="1006475" rtl="0" eaLnBrk="1" fontAlgn="base" hangingPunct="1">
        <a:spcBef>
          <a:spcPct val="20000"/>
        </a:spcBef>
        <a:spcAft>
          <a:spcPct val="0"/>
        </a:spcAft>
        <a:buClr>
          <a:srgbClr val="75C044"/>
        </a:buClr>
        <a:buSzPct val="115000"/>
        <a:buFont typeface="Arial" pitchFamily="34" charset="0"/>
        <a:buChar char="•"/>
        <a:defRPr sz="2600">
          <a:solidFill>
            <a:schemeClr val="tx1"/>
          </a:solidFill>
          <a:latin typeface="+mn-lt"/>
          <a:ea typeface="+mn-ea"/>
          <a:cs typeface="+mn-cs"/>
        </a:defRPr>
      </a:lvl1pPr>
      <a:lvl2pPr marL="817563" indent="-314325" algn="l" defTabSz="1006475" rtl="0" eaLnBrk="1" fontAlgn="base" hangingPunct="1">
        <a:spcBef>
          <a:spcPct val="20000"/>
        </a:spcBef>
        <a:spcAft>
          <a:spcPct val="0"/>
        </a:spcAft>
        <a:buClr>
          <a:srgbClr val="75C044"/>
        </a:buClr>
        <a:buSzPct val="115000"/>
        <a:buFont typeface="Arial" pitchFamily="34" charset="0"/>
        <a:buChar char="•"/>
        <a:defRPr sz="2400">
          <a:solidFill>
            <a:schemeClr val="tx1"/>
          </a:solidFill>
          <a:latin typeface="+mn-lt"/>
        </a:defRPr>
      </a:lvl2pPr>
      <a:lvl3pPr marL="1344613" indent="-338138" algn="l" defTabSz="1006475" rtl="0" eaLnBrk="1" fontAlgn="base" hangingPunct="1">
        <a:spcBef>
          <a:spcPct val="20000"/>
        </a:spcBef>
        <a:spcAft>
          <a:spcPct val="0"/>
        </a:spcAft>
        <a:buClr>
          <a:srgbClr val="75C044"/>
        </a:buClr>
        <a:buSzPct val="110000"/>
        <a:buFont typeface="Times New Roman" pitchFamily="18" charset="0"/>
        <a:buChar char="─"/>
        <a:defRPr sz="2000">
          <a:solidFill>
            <a:schemeClr val="tx1"/>
          </a:solidFill>
          <a:latin typeface="+mn-lt"/>
        </a:defRPr>
      </a:lvl3pPr>
      <a:lvl4pPr marL="1760538" indent="-252413" algn="l" defTabSz="1006475" rtl="0" eaLnBrk="1" fontAlgn="base" hangingPunct="1">
        <a:spcBef>
          <a:spcPct val="20000"/>
        </a:spcBef>
        <a:spcAft>
          <a:spcPct val="0"/>
        </a:spcAft>
        <a:buClr>
          <a:schemeClr val="bg2"/>
        </a:buClr>
        <a:buFont typeface="Arial" pitchFamily="34" charset="0"/>
        <a:buChar char="•"/>
        <a:defRPr sz="2000">
          <a:solidFill>
            <a:schemeClr val="tx1"/>
          </a:solidFill>
          <a:latin typeface="+mn-lt"/>
        </a:defRPr>
      </a:lvl4pPr>
      <a:lvl5pPr marL="2263775" indent="-252413" algn="l" defTabSz="1006475" rtl="0" eaLnBrk="1" fontAlgn="base" hangingPunct="1">
        <a:spcBef>
          <a:spcPct val="20000"/>
        </a:spcBef>
        <a:spcAft>
          <a:spcPct val="0"/>
        </a:spcAft>
        <a:buClr>
          <a:schemeClr val="bg2"/>
        </a:buClr>
        <a:buChar char="•"/>
        <a:defRPr sz="2200">
          <a:solidFill>
            <a:schemeClr val="tx1"/>
          </a:solidFill>
          <a:latin typeface="+mn-lt"/>
        </a:defRPr>
      </a:lvl5pPr>
      <a:lvl6pPr marL="2720975" indent="-252413" algn="l" defTabSz="1006475" rtl="0" eaLnBrk="1" fontAlgn="base" hangingPunct="1">
        <a:spcBef>
          <a:spcPct val="20000"/>
        </a:spcBef>
        <a:spcAft>
          <a:spcPct val="0"/>
        </a:spcAft>
        <a:buClr>
          <a:schemeClr val="bg2"/>
        </a:buClr>
        <a:buChar char="•"/>
        <a:defRPr sz="2200">
          <a:solidFill>
            <a:schemeClr val="tx1"/>
          </a:solidFill>
          <a:latin typeface="+mn-lt"/>
        </a:defRPr>
      </a:lvl6pPr>
      <a:lvl7pPr marL="3178175" indent="-252413" algn="l" defTabSz="1006475" rtl="0" eaLnBrk="1" fontAlgn="base" hangingPunct="1">
        <a:spcBef>
          <a:spcPct val="20000"/>
        </a:spcBef>
        <a:spcAft>
          <a:spcPct val="0"/>
        </a:spcAft>
        <a:buClr>
          <a:schemeClr val="bg2"/>
        </a:buClr>
        <a:buChar char="•"/>
        <a:defRPr sz="2200">
          <a:solidFill>
            <a:schemeClr val="tx1"/>
          </a:solidFill>
          <a:latin typeface="+mn-lt"/>
        </a:defRPr>
      </a:lvl7pPr>
      <a:lvl8pPr marL="3635375" indent="-252413" algn="l" defTabSz="1006475" rtl="0" eaLnBrk="1" fontAlgn="base" hangingPunct="1">
        <a:spcBef>
          <a:spcPct val="20000"/>
        </a:spcBef>
        <a:spcAft>
          <a:spcPct val="0"/>
        </a:spcAft>
        <a:buClr>
          <a:schemeClr val="bg2"/>
        </a:buClr>
        <a:buChar char="•"/>
        <a:defRPr sz="2200">
          <a:solidFill>
            <a:schemeClr val="tx1"/>
          </a:solidFill>
          <a:latin typeface="+mn-lt"/>
        </a:defRPr>
      </a:lvl8pPr>
      <a:lvl9pPr marL="4092575" indent="-252413" algn="l" defTabSz="1006475" rtl="0" eaLnBrk="1" fontAlgn="base" hangingPunct="1">
        <a:spcBef>
          <a:spcPct val="20000"/>
        </a:spcBef>
        <a:spcAft>
          <a:spcPct val="0"/>
        </a:spcAft>
        <a:buClr>
          <a:schemeClr val="bg2"/>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921316" y="2986286"/>
            <a:ext cx="8712968" cy="381000"/>
          </a:xfrm>
        </p:spPr>
        <p:txBody>
          <a:bodyPr/>
          <a:lstStyle/>
          <a:p>
            <a:r>
              <a:rPr lang="sv-SE" sz="2400" dirty="0"/>
              <a:t>Upplag vid allmän och enskild väg</a:t>
            </a:r>
          </a:p>
        </p:txBody>
      </p:sp>
      <p:sp>
        <p:nvSpPr>
          <p:cNvPr id="7" name="Title 6"/>
          <p:cNvSpPr>
            <a:spLocks noGrp="1"/>
          </p:cNvSpPr>
          <p:nvPr>
            <p:ph type="title"/>
          </p:nvPr>
        </p:nvSpPr>
        <p:spPr>
          <a:xfrm>
            <a:off x="897831" y="1383526"/>
            <a:ext cx="8710165" cy="1578894"/>
          </a:xfrm>
        </p:spPr>
        <p:txBody>
          <a:bodyPr/>
          <a:lstStyle/>
          <a:p>
            <a:r>
              <a:rPr lang="sv-SE" b="1" dirty="0"/>
              <a:t>Så lägger du virke och skogsbränsle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63" y="1121206"/>
            <a:ext cx="8134102" cy="717119"/>
          </a:xfrm>
        </p:spPr>
        <p:txBody>
          <a:bodyPr/>
          <a:lstStyle/>
          <a:p>
            <a:r>
              <a:rPr lang="sv-SE" sz="4000" b="0" dirty="0"/>
              <a:t>Generellt tillstånd, 2 st.</a:t>
            </a:r>
          </a:p>
        </p:txBody>
      </p:sp>
      <p:sp>
        <p:nvSpPr>
          <p:cNvPr id="5" name="Text Placeholder 4"/>
          <p:cNvSpPr>
            <a:spLocks noGrp="1"/>
          </p:cNvSpPr>
          <p:nvPr>
            <p:ph type="body" sz="quarter" idx="10"/>
          </p:nvPr>
        </p:nvSpPr>
        <p:spPr>
          <a:xfrm>
            <a:off x="1183060" y="2338214"/>
            <a:ext cx="8640960" cy="4032250"/>
          </a:xfrm>
        </p:spPr>
        <p:txBody>
          <a:bodyPr/>
          <a:lstStyle/>
          <a:p>
            <a:r>
              <a:rPr lang="sv-SE" dirty="0"/>
              <a:t>Separata ansökningar för virkes- och bränsleupplag</a:t>
            </a:r>
          </a:p>
          <a:p>
            <a:r>
              <a:rPr lang="sv-SE" dirty="0"/>
              <a:t>En ansökan per, sortiment, år och sökande aktör</a:t>
            </a:r>
          </a:p>
          <a:p>
            <a:r>
              <a:rPr lang="sv-SE" dirty="0"/>
              <a:t>En anmälan för varje tillfälle tillståndet ska nyttjas</a:t>
            </a:r>
          </a:p>
          <a:p>
            <a:pPr marL="0" indent="0">
              <a:buNone/>
            </a:pPr>
            <a:endParaRPr lang="sv-SE" dirty="0">
              <a:sym typeface="Wingdings" pitchFamily="2" charset="2"/>
            </a:endParaRPr>
          </a:p>
        </p:txBody>
      </p:sp>
      <p:graphicFrame>
        <p:nvGraphicFramePr>
          <p:cNvPr id="3" name="Diagram 2"/>
          <p:cNvGraphicFramePr/>
          <p:nvPr>
            <p:extLst>
              <p:ext uri="{D42A27DB-BD31-4B8C-83A1-F6EECF244321}">
                <p14:modId xmlns:p14="http://schemas.microsoft.com/office/powerpoint/2010/main" val="2693668517"/>
              </p:ext>
            </p:extLst>
          </p:nvPr>
        </p:nvGraphicFramePr>
        <p:xfrm>
          <a:off x="1217098" y="3994398"/>
          <a:ext cx="7742825"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8730863"/>
              </p:ext>
            </p:extLst>
          </p:nvPr>
        </p:nvGraphicFramePr>
        <p:xfrm>
          <a:off x="1217098" y="5290542"/>
          <a:ext cx="7742825" cy="12961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91579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060" y="1117039"/>
            <a:ext cx="8638158" cy="717119"/>
          </a:xfrm>
        </p:spPr>
        <p:txBody>
          <a:bodyPr/>
          <a:lstStyle/>
          <a:p>
            <a:r>
              <a:rPr lang="sv-SE" sz="4000" b="0" dirty="0"/>
              <a:t>Det är enkelt att söka tillstånden</a:t>
            </a:r>
          </a:p>
        </p:txBody>
      </p:sp>
      <p:sp>
        <p:nvSpPr>
          <p:cNvPr id="5" name="Text Placeholder 4"/>
          <p:cNvSpPr>
            <a:spLocks noGrp="1"/>
          </p:cNvSpPr>
          <p:nvPr>
            <p:ph type="body" sz="quarter" idx="10"/>
          </p:nvPr>
        </p:nvSpPr>
        <p:spPr>
          <a:xfrm>
            <a:off x="1183060" y="2050182"/>
            <a:ext cx="8208962" cy="2520280"/>
          </a:xfrm>
        </p:spPr>
        <p:txBody>
          <a:bodyPr/>
          <a:lstStyle/>
          <a:p>
            <a:r>
              <a:rPr lang="sv-SE" dirty="0"/>
              <a:t>Tillstånden söks enkelt via Trafikverkets e-tjänst</a:t>
            </a:r>
          </a:p>
          <a:p>
            <a:r>
              <a:rPr lang="sv-SE" dirty="0"/>
              <a:t>Separata tillstånd för virke och skogsbränsle</a:t>
            </a:r>
            <a:br>
              <a:rPr lang="sv-SE" dirty="0"/>
            </a:br>
            <a:endParaRPr lang="sv-SE" dirty="0"/>
          </a:p>
          <a:p>
            <a:r>
              <a:rPr lang="sv-SE" dirty="0"/>
              <a:t>Stubbvältor omfattas inte</a:t>
            </a:r>
            <a:br>
              <a:rPr lang="sv-SE" dirty="0"/>
            </a:br>
            <a:r>
              <a:rPr lang="sv-SE" dirty="0"/>
              <a:t>av det generella tillståndet</a:t>
            </a:r>
          </a:p>
        </p:txBody>
      </p:sp>
      <p:pic>
        <p:nvPicPr>
          <p:cNvPr id="3" name="Picture 2"/>
          <p:cNvPicPr>
            <a:picLocks noChangeAspect="1"/>
          </p:cNvPicPr>
          <p:nvPr/>
        </p:nvPicPr>
        <p:blipFill>
          <a:blip r:embed="rId3"/>
          <a:stretch>
            <a:fillRect/>
          </a:stretch>
        </p:blipFill>
        <p:spPr>
          <a:xfrm>
            <a:off x="5863580" y="3274318"/>
            <a:ext cx="3695416" cy="36703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4117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0" dirty="0"/>
              <a:t>Så fungerar det</a:t>
            </a:r>
          </a:p>
        </p:txBody>
      </p:sp>
      <p:sp>
        <p:nvSpPr>
          <p:cNvPr id="5" name="Text Placeholder 4"/>
          <p:cNvSpPr>
            <a:spLocks noGrp="1"/>
          </p:cNvSpPr>
          <p:nvPr>
            <p:ph type="body" sz="quarter" idx="10"/>
          </p:nvPr>
        </p:nvSpPr>
        <p:spPr/>
        <p:txBody>
          <a:bodyPr/>
          <a:lstStyle/>
          <a:p>
            <a:pPr marL="0" indent="0">
              <a:buNone/>
            </a:pPr>
            <a:r>
              <a:rPr lang="sv-SE" dirty="0"/>
              <a:t>Ansökningsförfarandet:</a:t>
            </a:r>
            <a:br>
              <a:rPr lang="sv-SE" dirty="0"/>
            </a:br>
            <a:r>
              <a:rPr lang="sv-SE" dirty="0"/>
              <a:t> </a:t>
            </a:r>
          </a:p>
          <a:p>
            <a:r>
              <a:rPr lang="sv-SE" dirty="0"/>
              <a:t>Handläggningstiden är normalt 5 dagar</a:t>
            </a:r>
          </a:p>
          <a:p>
            <a:r>
              <a:rPr lang="sv-SE" dirty="0"/>
              <a:t>Tillståndet kommer via mejl till den sökande</a:t>
            </a:r>
          </a:p>
          <a:p>
            <a:r>
              <a:rPr lang="sv-SE" dirty="0"/>
              <a:t>Mejlet går att sprida inom organisationen</a:t>
            </a:r>
          </a:p>
          <a:p>
            <a:pPr marL="0" indent="0">
              <a:buNone/>
            </a:pPr>
            <a:endParaRPr lang="sv-SE" dirty="0"/>
          </a:p>
        </p:txBody>
      </p:sp>
    </p:spTree>
    <p:extLst>
      <p:ext uri="{BB962C8B-B14F-4D97-AF65-F5344CB8AC3E}">
        <p14:creationId xmlns:p14="http://schemas.microsoft.com/office/powerpoint/2010/main" val="120396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0" dirty="0"/>
              <a:t>Så fungerar det</a:t>
            </a:r>
          </a:p>
        </p:txBody>
      </p:sp>
      <p:sp>
        <p:nvSpPr>
          <p:cNvPr id="5" name="Text Placeholder 4"/>
          <p:cNvSpPr>
            <a:spLocks noGrp="1"/>
          </p:cNvSpPr>
          <p:nvPr>
            <p:ph type="body" sz="quarter" idx="10"/>
          </p:nvPr>
        </p:nvSpPr>
        <p:spPr/>
        <p:txBody>
          <a:bodyPr/>
          <a:lstStyle/>
          <a:p>
            <a:pPr marL="0" indent="0">
              <a:buNone/>
            </a:pPr>
            <a:r>
              <a:rPr lang="sv-SE" dirty="0"/>
              <a:t>Anmälan:</a:t>
            </a:r>
          </a:p>
          <a:p>
            <a:r>
              <a:rPr lang="sv-SE" dirty="0"/>
              <a:t>Görs för varje upplag direkt via en länk i tillståndet</a:t>
            </a:r>
          </a:p>
        </p:txBody>
      </p:sp>
      <p:pic>
        <p:nvPicPr>
          <p:cNvPr id="3" name="Picture 2"/>
          <p:cNvPicPr>
            <a:picLocks noChangeAspect="1"/>
          </p:cNvPicPr>
          <p:nvPr/>
        </p:nvPicPr>
        <p:blipFill rotWithShape="1">
          <a:blip r:embed="rId3"/>
          <a:srcRect b="23612"/>
          <a:stretch/>
        </p:blipFill>
        <p:spPr>
          <a:xfrm>
            <a:off x="144041" y="3504714"/>
            <a:ext cx="10287000" cy="3384376"/>
          </a:xfrm>
          <a:prstGeom prst="rect">
            <a:avLst/>
          </a:prstGeom>
        </p:spPr>
      </p:pic>
      <p:pic>
        <p:nvPicPr>
          <p:cNvPr id="4" name="Picture 3"/>
          <p:cNvPicPr>
            <a:picLocks noChangeAspect="1"/>
          </p:cNvPicPr>
          <p:nvPr/>
        </p:nvPicPr>
        <p:blipFill>
          <a:blip r:embed="rId4"/>
          <a:stretch>
            <a:fillRect/>
          </a:stretch>
        </p:blipFill>
        <p:spPr>
          <a:xfrm>
            <a:off x="8239844" y="5462921"/>
            <a:ext cx="396274" cy="1639966"/>
          </a:xfrm>
          <a:prstGeom prst="rect">
            <a:avLst/>
          </a:prstGeom>
        </p:spPr>
      </p:pic>
    </p:spTree>
    <p:extLst>
      <p:ext uri="{BB962C8B-B14F-4D97-AF65-F5344CB8AC3E}">
        <p14:creationId xmlns:p14="http://schemas.microsoft.com/office/powerpoint/2010/main" val="3919818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0" dirty="0"/>
              <a:t>Så fungerar det</a:t>
            </a:r>
          </a:p>
        </p:txBody>
      </p:sp>
      <p:sp>
        <p:nvSpPr>
          <p:cNvPr id="5" name="Text Placeholder 4"/>
          <p:cNvSpPr>
            <a:spLocks noGrp="1"/>
          </p:cNvSpPr>
          <p:nvPr>
            <p:ph type="body" sz="quarter" idx="10"/>
          </p:nvPr>
        </p:nvSpPr>
        <p:spPr/>
        <p:txBody>
          <a:bodyPr/>
          <a:lstStyle/>
          <a:p>
            <a:pPr marL="0" indent="0">
              <a:buNone/>
            </a:pPr>
            <a:r>
              <a:rPr lang="sv-SE" dirty="0"/>
              <a:t>Därefter i fyra enkla steg:</a:t>
            </a:r>
          </a:p>
          <a:p>
            <a:r>
              <a:rPr lang="sv-SE" dirty="0"/>
              <a:t>Ange ärendenummer </a:t>
            </a:r>
            <a:br>
              <a:rPr lang="sv-SE" dirty="0"/>
            </a:br>
            <a:r>
              <a:rPr lang="sv-SE" dirty="0"/>
              <a:t>(kommer automatiskt ifall man använder länken)</a:t>
            </a:r>
          </a:p>
          <a:p>
            <a:r>
              <a:rPr lang="sv-SE" dirty="0"/>
              <a:t>Ange position för upplaget via kartfönstret</a:t>
            </a:r>
          </a:p>
          <a:p>
            <a:r>
              <a:rPr lang="sv-SE" dirty="0"/>
              <a:t>Fyll i kontaktuppgifter till den som gör anmälan</a:t>
            </a:r>
          </a:p>
          <a:p>
            <a:r>
              <a:rPr lang="sv-SE" dirty="0"/>
              <a:t>Granska sammanfattningen och skicka in anmälan</a:t>
            </a:r>
          </a:p>
          <a:p>
            <a:endParaRPr lang="sv-SE" dirty="0"/>
          </a:p>
          <a:p>
            <a:endParaRPr lang="sv-SE" dirty="0"/>
          </a:p>
        </p:txBody>
      </p:sp>
    </p:spTree>
    <p:extLst>
      <p:ext uri="{BB962C8B-B14F-4D97-AF65-F5344CB8AC3E}">
        <p14:creationId xmlns:p14="http://schemas.microsoft.com/office/powerpoint/2010/main" val="301850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63" y="1121206"/>
            <a:ext cx="8134102" cy="717119"/>
          </a:xfrm>
        </p:spPr>
        <p:txBody>
          <a:bodyPr/>
          <a:lstStyle/>
          <a:p>
            <a:r>
              <a:rPr lang="sv-SE" sz="4000" b="0" dirty="0"/>
              <a:t>Följ instruktionen</a:t>
            </a:r>
          </a:p>
        </p:txBody>
      </p:sp>
      <p:pic>
        <p:nvPicPr>
          <p:cNvPr id="3" name="Picture 2"/>
          <p:cNvPicPr>
            <a:picLocks noChangeAspect="1"/>
          </p:cNvPicPr>
          <p:nvPr/>
        </p:nvPicPr>
        <p:blipFill>
          <a:blip r:embed="rId3"/>
          <a:stretch>
            <a:fillRect/>
          </a:stretch>
        </p:blipFill>
        <p:spPr>
          <a:xfrm>
            <a:off x="5647556" y="1330102"/>
            <a:ext cx="3888433" cy="55064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555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83010" y="2338214"/>
            <a:ext cx="8280970" cy="2664296"/>
          </a:xfrm>
        </p:spPr>
        <p:txBody>
          <a:bodyPr/>
          <a:lstStyle/>
          <a:p>
            <a:r>
              <a:rPr lang="sv-SE" dirty="0"/>
              <a:t>Upplagets placering och utformning</a:t>
            </a:r>
          </a:p>
          <a:p>
            <a:r>
              <a:rPr lang="sv-SE" dirty="0"/>
              <a:t>Vältans placering och utformning</a:t>
            </a:r>
          </a:p>
          <a:p>
            <a:r>
              <a:rPr lang="sv-SE" dirty="0"/>
              <a:t>Säkerhetsavstånd luftledningar</a:t>
            </a:r>
          </a:p>
          <a:p>
            <a:r>
              <a:rPr lang="sv-SE" dirty="0"/>
              <a:t>Säkerhetsavstånd korsningar, backkrön etc.</a:t>
            </a:r>
          </a:p>
          <a:p>
            <a:r>
              <a:rPr lang="sv-SE" dirty="0"/>
              <a:t>Säkerhetshöjande åtgärder</a:t>
            </a:r>
          </a:p>
        </p:txBody>
      </p:sp>
      <p:sp>
        <p:nvSpPr>
          <p:cNvPr id="4" name="Title 1"/>
          <p:cNvSpPr txBox="1">
            <a:spLocks/>
          </p:cNvSpPr>
          <p:nvPr/>
        </p:nvSpPr>
        <p:spPr bwMode="auto">
          <a:xfrm>
            <a:off x="1183010" y="1175633"/>
            <a:ext cx="7776864" cy="1332673"/>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Säkerheten</a:t>
            </a:r>
            <a:r>
              <a:rPr kumimoji="0" lang="sv-SE" sz="3600" i="0" u="none" strike="noStrike" kern="0" cap="none" spc="0" normalizeH="0" noProof="0" dirty="0">
                <a:ln>
                  <a:noFill/>
                </a:ln>
                <a:solidFill>
                  <a:srgbClr val="75C044"/>
                </a:solidFill>
                <a:effectLst/>
                <a:uLnTx/>
                <a:uFillTx/>
                <a:latin typeface="+mj-lt"/>
                <a:ea typeface="+mj-ea"/>
                <a:cs typeface="+mj-cs"/>
              </a:rPr>
              <a:t> är viktig</a:t>
            </a:r>
            <a:br>
              <a:rPr kumimoji="0" lang="sv-SE" sz="4400" b="1" i="0" u="none" strike="noStrike" kern="0" cap="none" spc="0" normalizeH="0" baseline="0" noProof="0" dirty="0">
                <a:ln>
                  <a:noFill/>
                </a:ln>
                <a:solidFill>
                  <a:srgbClr val="75C044"/>
                </a:solidFill>
                <a:effectLst/>
                <a:uLnTx/>
                <a:uFillTx/>
                <a:latin typeface="+mj-lt"/>
                <a:ea typeface="+mj-ea"/>
                <a:cs typeface="+mj-cs"/>
              </a:rPr>
            </a:br>
            <a:endParaRPr kumimoji="0" lang="sv-SE" sz="4400" b="1" i="0" u="none" strike="noStrike" kern="0" cap="none" spc="0" normalizeH="0" baseline="0" noProof="0" dirty="0">
              <a:ln>
                <a:noFill/>
              </a:ln>
              <a:solidFill>
                <a:srgbClr val="75C044"/>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204" y="2384600"/>
            <a:ext cx="7494145" cy="4597000"/>
          </a:xfrm>
          <a:prstGeom prst="rect">
            <a:avLst/>
          </a:prstGeom>
        </p:spPr>
      </p:pic>
      <p:sp>
        <p:nvSpPr>
          <p:cNvPr id="3" name="Text Placeholder 2"/>
          <p:cNvSpPr>
            <a:spLocks noGrp="1"/>
          </p:cNvSpPr>
          <p:nvPr>
            <p:ph type="body" sz="quarter" idx="10"/>
          </p:nvPr>
        </p:nvSpPr>
        <p:spPr>
          <a:xfrm>
            <a:off x="1198250" y="2320310"/>
            <a:ext cx="8280970" cy="1008112"/>
          </a:xfrm>
        </p:spPr>
        <p:txBody>
          <a:bodyPr/>
          <a:lstStyle/>
          <a:p>
            <a:pPr>
              <a:buNone/>
            </a:pPr>
            <a:r>
              <a:rPr lang="sv-SE" dirty="0"/>
              <a:t>Placera och utforma virkesupplaget trafiksäkert och så</a:t>
            </a:r>
          </a:p>
          <a:p>
            <a:pPr>
              <a:buNone/>
            </a:pPr>
            <a:r>
              <a:rPr lang="sv-SE" dirty="0"/>
              <a:t>att virket kan hanteras säkert och rationellt.</a:t>
            </a:r>
          </a:p>
          <a:p>
            <a:pPr>
              <a:buNone/>
            </a:pPr>
            <a:endParaRPr lang="sv-SE" dirty="0"/>
          </a:p>
        </p:txBody>
      </p:sp>
      <p:sp>
        <p:nvSpPr>
          <p:cNvPr id="6" name="Title 1"/>
          <p:cNvSpPr txBox="1">
            <a:spLocks/>
          </p:cNvSpPr>
          <p:nvPr/>
        </p:nvSpPr>
        <p:spPr bwMode="auto">
          <a:xfrm>
            <a:off x="1183060" y="1175038"/>
            <a:ext cx="7776864" cy="1209562"/>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Minska riskerna i trafiken</a:t>
            </a:r>
            <a:br>
              <a:rPr kumimoji="0" lang="sv-SE" sz="3600" b="1" i="0" u="none" strike="noStrike" kern="0" cap="none" spc="0" normalizeH="0" baseline="0" noProof="0" dirty="0">
                <a:ln>
                  <a:noFill/>
                </a:ln>
                <a:solidFill>
                  <a:srgbClr val="75C044"/>
                </a:solidFill>
                <a:effectLst/>
                <a:uLnTx/>
                <a:uFillTx/>
                <a:latin typeface="+mj-lt"/>
                <a:ea typeface="+mj-ea"/>
                <a:cs typeface="+mj-cs"/>
              </a:rPr>
            </a:br>
            <a:endParaRPr kumimoji="0" lang="sv-SE" sz="3600" b="1" i="0" u="none" strike="noStrike" kern="0" cap="none" spc="0" normalizeH="0" baseline="0" noProof="0" dirty="0">
              <a:ln>
                <a:noFill/>
              </a:ln>
              <a:solidFill>
                <a:srgbClr val="75C044"/>
              </a:solidFill>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228" y="2669772"/>
            <a:ext cx="7174105" cy="4450139"/>
          </a:xfrm>
          <a:prstGeom prst="rect">
            <a:avLst/>
          </a:prstGeom>
        </p:spPr>
      </p:pic>
      <p:sp>
        <p:nvSpPr>
          <p:cNvPr id="3" name="Text Placeholder 2"/>
          <p:cNvSpPr>
            <a:spLocks noGrp="1"/>
          </p:cNvSpPr>
          <p:nvPr>
            <p:ph type="body" sz="quarter" idx="10"/>
          </p:nvPr>
        </p:nvSpPr>
        <p:spPr>
          <a:xfrm>
            <a:off x="1198300" y="2322974"/>
            <a:ext cx="8280970" cy="2664296"/>
          </a:xfrm>
        </p:spPr>
        <p:txBody>
          <a:bodyPr/>
          <a:lstStyle/>
          <a:p>
            <a:pPr>
              <a:buNone/>
            </a:pPr>
            <a:r>
              <a:rPr lang="sv-SE" dirty="0"/>
              <a:t>Placera aldrig ett upplag i riskzonen från en korsning!</a:t>
            </a:r>
          </a:p>
        </p:txBody>
      </p:sp>
      <p:sp>
        <p:nvSpPr>
          <p:cNvPr id="4" name="Title 1"/>
          <p:cNvSpPr txBox="1">
            <a:spLocks/>
          </p:cNvSpPr>
          <p:nvPr/>
        </p:nvSpPr>
        <p:spPr bwMode="auto">
          <a:xfrm>
            <a:off x="1183060" y="1170180"/>
            <a:ext cx="7776864" cy="1209562"/>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Minska riskerna i trafiken</a:t>
            </a:r>
            <a:br>
              <a:rPr kumimoji="0" lang="sv-SE" sz="3600" i="0" u="none" strike="noStrike" kern="0" cap="none" spc="0" normalizeH="0" baseline="0" noProof="0" dirty="0">
                <a:ln>
                  <a:noFill/>
                </a:ln>
                <a:solidFill>
                  <a:srgbClr val="75C044"/>
                </a:solidFill>
                <a:effectLst/>
                <a:uLnTx/>
                <a:uFillTx/>
                <a:latin typeface="+mj-lt"/>
                <a:ea typeface="+mj-ea"/>
                <a:cs typeface="+mj-cs"/>
              </a:rPr>
            </a:br>
            <a:endParaRPr kumimoji="0" lang="sv-SE" sz="3600" i="0" u="none" strike="noStrike" kern="0" cap="none" spc="0" normalizeH="0" baseline="0" noProof="0" dirty="0">
              <a:ln>
                <a:noFill/>
              </a:ln>
              <a:solidFill>
                <a:srgbClr val="75C044"/>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87252" y="2338214"/>
            <a:ext cx="8280970" cy="2664296"/>
          </a:xfrm>
        </p:spPr>
        <p:txBody>
          <a:bodyPr/>
          <a:lstStyle/>
          <a:p>
            <a:pPr>
              <a:buNone/>
            </a:pPr>
            <a:r>
              <a:rPr lang="sv-SE" b="1" dirty="0"/>
              <a:t>Rekommenderat minsta avstånd från korsningar, </a:t>
            </a:r>
          </a:p>
          <a:p>
            <a:pPr>
              <a:buNone/>
            </a:pPr>
            <a:r>
              <a:rPr lang="sv-SE" b="1" dirty="0"/>
              <a:t>backkrön m.m. på allmän väg:</a:t>
            </a:r>
          </a:p>
        </p:txBody>
      </p:sp>
      <p:sp>
        <p:nvSpPr>
          <p:cNvPr id="4" name="Title 1"/>
          <p:cNvSpPr txBox="1">
            <a:spLocks/>
          </p:cNvSpPr>
          <p:nvPr/>
        </p:nvSpPr>
        <p:spPr bwMode="auto">
          <a:xfrm>
            <a:off x="1178868" y="1169372"/>
            <a:ext cx="7776864" cy="1332673"/>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Minska riskerna i trafiken</a:t>
            </a:r>
            <a:br>
              <a:rPr kumimoji="0" lang="sv-SE" sz="4400" b="1" i="0" u="none" strike="noStrike" kern="0" cap="none" spc="0" normalizeH="0" baseline="0" noProof="0" dirty="0">
                <a:ln>
                  <a:noFill/>
                </a:ln>
                <a:solidFill>
                  <a:srgbClr val="75C044"/>
                </a:solidFill>
                <a:effectLst/>
                <a:uLnTx/>
                <a:uFillTx/>
                <a:latin typeface="+mj-lt"/>
                <a:ea typeface="+mj-ea"/>
                <a:cs typeface="+mj-cs"/>
              </a:rPr>
            </a:br>
            <a:endParaRPr kumimoji="0" lang="sv-SE" sz="4400" b="1" i="0" u="none" strike="noStrike" kern="0" cap="none" spc="0" normalizeH="0" baseline="0" noProof="0" dirty="0">
              <a:ln>
                <a:noFill/>
              </a:ln>
              <a:solidFill>
                <a:srgbClr val="75C044"/>
              </a:solidFill>
              <a:effectLst/>
              <a:uLnTx/>
              <a:uFillTx/>
              <a:latin typeface="+mj-lt"/>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3369093795"/>
              </p:ext>
            </p:extLst>
          </p:nvPr>
        </p:nvGraphicFramePr>
        <p:xfrm>
          <a:off x="1187252" y="3960074"/>
          <a:ext cx="7916690" cy="2084872"/>
        </p:xfrm>
        <a:graphic>
          <a:graphicData uri="http://schemas.openxmlformats.org/drawingml/2006/table">
            <a:tbl>
              <a:tblPr firstRow="1" bandRow="1">
                <a:tableStyleId>{F5AB1C69-6EDB-4FF4-983F-18BD219EF322}</a:tableStyleId>
              </a:tblPr>
              <a:tblGrid>
                <a:gridCol w="1441307">
                  <a:extLst>
                    <a:ext uri="{9D8B030D-6E8A-4147-A177-3AD203B41FA5}">
                      <a16:colId xmlns:a16="http://schemas.microsoft.com/office/drawing/2014/main" val="3232747000"/>
                    </a:ext>
                  </a:extLst>
                </a:gridCol>
                <a:gridCol w="719487">
                  <a:extLst>
                    <a:ext uri="{9D8B030D-6E8A-4147-A177-3AD203B41FA5}">
                      <a16:colId xmlns:a16="http://schemas.microsoft.com/office/drawing/2014/main" val="678909362"/>
                    </a:ext>
                  </a:extLst>
                </a:gridCol>
                <a:gridCol w="719487">
                  <a:extLst>
                    <a:ext uri="{9D8B030D-6E8A-4147-A177-3AD203B41FA5}">
                      <a16:colId xmlns:a16="http://schemas.microsoft.com/office/drawing/2014/main" val="4174856293"/>
                    </a:ext>
                  </a:extLst>
                </a:gridCol>
                <a:gridCol w="719487">
                  <a:extLst>
                    <a:ext uri="{9D8B030D-6E8A-4147-A177-3AD203B41FA5}">
                      <a16:colId xmlns:a16="http://schemas.microsoft.com/office/drawing/2014/main" val="408352174"/>
                    </a:ext>
                  </a:extLst>
                </a:gridCol>
                <a:gridCol w="719487">
                  <a:extLst>
                    <a:ext uri="{9D8B030D-6E8A-4147-A177-3AD203B41FA5}">
                      <a16:colId xmlns:a16="http://schemas.microsoft.com/office/drawing/2014/main" val="2881633784"/>
                    </a:ext>
                  </a:extLst>
                </a:gridCol>
                <a:gridCol w="719487">
                  <a:extLst>
                    <a:ext uri="{9D8B030D-6E8A-4147-A177-3AD203B41FA5}">
                      <a16:colId xmlns:a16="http://schemas.microsoft.com/office/drawing/2014/main" val="3156899483"/>
                    </a:ext>
                  </a:extLst>
                </a:gridCol>
                <a:gridCol w="719487">
                  <a:extLst>
                    <a:ext uri="{9D8B030D-6E8A-4147-A177-3AD203B41FA5}">
                      <a16:colId xmlns:a16="http://schemas.microsoft.com/office/drawing/2014/main" val="638189100"/>
                    </a:ext>
                  </a:extLst>
                </a:gridCol>
                <a:gridCol w="719487">
                  <a:extLst>
                    <a:ext uri="{9D8B030D-6E8A-4147-A177-3AD203B41FA5}">
                      <a16:colId xmlns:a16="http://schemas.microsoft.com/office/drawing/2014/main" val="3627431239"/>
                    </a:ext>
                  </a:extLst>
                </a:gridCol>
                <a:gridCol w="719487">
                  <a:extLst>
                    <a:ext uri="{9D8B030D-6E8A-4147-A177-3AD203B41FA5}">
                      <a16:colId xmlns:a16="http://schemas.microsoft.com/office/drawing/2014/main" val="4078563267"/>
                    </a:ext>
                  </a:extLst>
                </a:gridCol>
                <a:gridCol w="719487">
                  <a:extLst>
                    <a:ext uri="{9D8B030D-6E8A-4147-A177-3AD203B41FA5}">
                      <a16:colId xmlns:a16="http://schemas.microsoft.com/office/drawing/2014/main" val="2946033757"/>
                    </a:ext>
                  </a:extLst>
                </a:gridCol>
              </a:tblGrid>
              <a:tr h="1189881">
                <a:tc>
                  <a:txBody>
                    <a:bodyPr/>
                    <a:lstStyle/>
                    <a:p>
                      <a:r>
                        <a:rPr lang="sv-SE" dirty="0"/>
                        <a:t>Tillåten hastighet,</a:t>
                      </a:r>
                      <a:br>
                        <a:rPr lang="sv-SE" dirty="0"/>
                      </a:br>
                      <a:r>
                        <a:rPr lang="sv-SE" dirty="0"/>
                        <a:t>km/tim</a:t>
                      </a:r>
                    </a:p>
                    <a:p>
                      <a:endParaRPr lang="sv-SE" dirty="0"/>
                    </a:p>
                  </a:txBody>
                  <a:tcPr anchor="ctr"/>
                </a:tc>
                <a:tc>
                  <a:txBody>
                    <a:bodyPr/>
                    <a:lstStyle/>
                    <a:p>
                      <a:pPr algn="ctr"/>
                      <a:r>
                        <a:rPr lang="sv-SE" dirty="0"/>
                        <a:t>30</a:t>
                      </a:r>
                    </a:p>
                  </a:txBody>
                  <a:tcPr anchor="ctr"/>
                </a:tc>
                <a:tc>
                  <a:txBody>
                    <a:bodyPr/>
                    <a:lstStyle/>
                    <a:p>
                      <a:pPr algn="ctr"/>
                      <a:r>
                        <a:rPr lang="sv-SE" dirty="0"/>
                        <a:t>40</a:t>
                      </a:r>
                    </a:p>
                  </a:txBody>
                  <a:tcPr anchor="ctr"/>
                </a:tc>
                <a:tc>
                  <a:txBody>
                    <a:bodyPr/>
                    <a:lstStyle/>
                    <a:p>
                      <a:pPr algn="ctr"/>
                      <a:r>
                        <a:rPr lang="sv-SE" dirty="0"/>
                        <a:t>50</a:t>
                      </a:r>
                    </a:p>
                  </a:txBody>
                  <a:tcPr anchor="ctr"/>
                </a:tc>
                <a:tc>
                  <a:txBody>
                    <a:bodyPr/>
                    <a:lstStyle/>
                    <a:p>
                      <a:pPr algn="ctr"/>
                      <a:r>
                        <a:rPr lang="sv-SE" dirty="0"/>
                        <a:t>60</a:t>
                      </a:r>
                    </a:p>
                  </a:txBody>
                  <a:tcPr anchor="ctr"/>
                </a:tc>
                <a:tc>
                  <a:txBody>
                    <a:bodyPr/>
                    <a:lstStyle/>
                    <a:p>
                      <a:pPr algn="ctr"/>
                      <a:r>
                        <a:rPr lang="sv-SE" dirty="0"/>
                        <a:t>70</a:t>
                      </a:r>
                    </a:p>
                  </a:txBody>
                  <a:tcPr anchor="ctr"/>
                </a:tc>
                <a:tc>
                  <a:txBody>
                    <a:bodyPr/>
                    <a:lstStyle/>
                    <a:p>
                      <a:pPr algn="ctr"/>
                      <a:r>
                        <a:rPr lang="sv-SE" dirty="0"/>
                        <a:t>80</a:t>
                      </a:r>
                    </a:p>
                  </a:txBody>
                  <a:tcPr anchor="ctr"/>
                </a:tc>
                <a:tc>
                  <a:txBody>
                    <a:bodyPr/>
                    <a:lstStyle/>
                    <a:p>
                      <a:pPr algn="ctr"/>
                      <a:r>
                        <a:rPr lang="sv-SE" dirty="0"/>
                        <a:t>90</a:t>
                      </a:r>
                    </a:p>
                  </a:txBody>
                  <a:tcPr anchor="ctr"/>
                </a:tc>
                <a:tc>
                  <a:txBody>
                    <a:bodyPr/>
                    <a:lstStyle/>
                    <a:p>
                      <a:pPr algn="ctr"/>
                      <a:r>
                        <a:rPr lang="sv-SE" dirty="0"/>
                        <a:t>100</a:t>
                      </a:r>
                    </a:p>
                  </a:txBody>
                  <a:tcPr anchor="ctr"/>
                </a:tc>
                <a:tc>
                  <a:txBody>
                    <a:bodyPr/>
                    <a:lstStyle/>
                    <a:p>
                      <a:pPr algn="ctr"/>
                      <a:r>
                        <a:rPr lang="sv-SE" dirty="0"/>
                        <a:t>110</a:t>
                      </a:r>
                    </a:p>
                  </a:txBody>
                  <a:tcPr anchor="ctr"/>
                </a:tc>
                <a:extLst>
                  <a:ext uri="{0D108BD9-81ED-4DB2-BD59-A6C34878D82A}">
                    <a16:rowId xmlns:a16="http://schemas.microsoft.com/office/drawing/2014/main" val="3621949399"/>
                  </a:ext>
                </a:extLst>
              </a:tr>
              <a:tr h="894991">
                <a:tc>
                  <a:txBody>
                    <a:bodyPr/>
                    <a:lstStyle/>
                    <a:p>
                      <a:r>
                        <a:rPr lang="sv-SE" dirty="0"/>
                        <a:t>Avstånd</a:t>
                      </a:r>
                      <a:br>
                        <a:rPr lang="sv-SE" dirty="0"/>
                      </a:br>
                      <a:r>
                        <a:rPr lang="sv-SE" dirty="0"/>
                        <a:t>meter</a:t>
                      </a:r>
                    </a:p>
                  </a:txBody>
                  <a:tcPr anchor="ctr"/>
                </a:tc>
                <a:tc>
                  <a:txBody>
                    <a:bodyPr/>
                    <a:lstStyle/>
                    <a:p>
                      <a:pPr algn="ctr"/>
                      <a:r>
                        <a:rPr lang="sv-SE" dirty="0"/>
                        <a:t>35</a:t>
                      </a:r>
                    </a:p>
                  </a:txBody>
                  <a:tcPr anchor="ctr"/>
                </a:tc>
                <a:tc>
                  <a:txBody>
                    <a:bodyPr/>
                    <a:lstStyle/>
                    <a:p>
                      <a:pPr algn="ctr"/>
                      <a:r>
                        <a:rPr lang="sv-SE" dirty="0"/>
                        <a:t>60</a:t>
                      </a:r>
                    </a:p>
                  </a:txBody>
                  <a:tcPr anchor="ctr"/>
                </a:tc>
                <a:tc>
                  <a:txBody>
                    <a:bodyPr/>
                    <a:lstStyle/>
                    <a:p>
                      <a:pPr algn="ctr"/>
                      <a:r>
                        <a:rPr lang="sv-SE" dirty="0"/>
                        <a:t>80</a:t>
                      </a:r>
                    </a:p>
                  </a:txBody>
                  <a:tcPr anchor="ctr"/>
                </a:tc>
                <a:tc>
                  <a:txBody>
                    <a:bodyPr/>
                    <a:lstStyle/>
                    <a:p>
                      <a:pPr algn="ctr"/>
                      <a:r>
                        <a:rPr lang="sv-SE" dirty="0"/>
                        <a:t>100</a:t>
                      </a:r>
                    </a:p>
                  </a:txBody>
                  <a:tcPr anchor="ctr"/>
                </a:tc>
                <a:tc>
                  <a:txBody>
                    <a:bodyPr/>
                    <a:lstStyle/>
                    <a:p>
                      <a:pPr algn="ctr"/>
                      <a:r>
                        <a:rPr lang="sv-SE" dirty="0"/>
                        <a:t>130</a:t>
                      </a:r>
                    </a:p>
                  </a:txBody>
                  <a:tcPr anchor="ctr"/>
                </a:tc>
                <a:tc>
                  <a:txBody>
                    <a:bodyPr/>
                    <a:lstStyle/>
                    <a:p>
                      <a:pPr algn="ctr"/>
                      <a:r>
                        <a:rPr lang="sv-SE" dirty="0"/>
                        <a:t>160</a:t>
                      </a:r>
                    </a:p>
                  </a:txBody>
                  <a:tcPr anchor="ctr"/>
                </a:tc>
                <a:tc>
                  <a:txBody>
                    <a:bodyPr/>
                    <a:lstStyle/>
                    <a:p>
                      <a:pPr algn="ctr"/>
                      <a:r>
                        <a:rPr lang="sv-SE" dirty="0"/>
                        <a:t>190</a:t>
                      </a:r>
                    </a:p>
                  </a:txBody>
                  <a:tcPr anchor="ctr"/>
                </a:tc>
                <a:tc>
                  <a:txBody>
                    <a:bodyPr/>
                    <a:lstStyle/>
                    <a:p>
                      <a:pPr algn="ctr"/>
                      <a:r>
                        <a:rPr lang="sv-SE" dirty="0"/>
                        <a:t>220</a:t>
                      </a:r>
                    </a:p>
                  </a:txBody>
                  <a:tcPr anchor="ctr"/>
                </a:tc>
                <a:tc>
                  <a:txBody>
                    <a:bodyPr/>
                    <a:lstStyle/>
                    <a:p>
                      <a:pPr algn="ctr"/>
                      <a:r>
                        <a:rPr lang="sv-SE" dirty="0"/>
                        <a:t>250</a:t>
                      </a:r>
                    </a:p>
                  </a:txBody>
                  <a:tcPr anchor="ctr"/>
                </a:tc>
                <a:extLst>
                  <a:ext uri="{0D108BD9-81ED-4DB2-BD59-A6C34878D82A}">
                    <a16:rowId xmlns:a16="http://schemas.microsoft.com/office/drawing/2014/main" val="1307028937"/>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63" y="1121206"/>
            <a:ext cx="8134102" cy="717119"/>
          </a:xfrm>
        </p:spPr>
        <p:txBody>
          <a:bodyPr/>
          <a:lstStyle/>
          <a:p>
            <a:r>
              <a:rPr lang="sv-SE" sz="4000" b="0" dirty="0"/>
              <a:t>Presentationens upplägg</a:t>
            </a:r>
          </a:p>
        </p:txBody>
      </p:sp>
      <p:sp>
        <p:nvSpPr>
          <p:cNvPr id="3" name="Content Placeholder 2"/>
          <p:cNvSpPr>
            <a:spLocks noGrp="1"/>
          </p:cNvSpPr>
          <p:nvPr>
            <p:ph type="body" sz="quarter" idx="10"/>
          </p:nvPr>
        </p:nvSpPr>
        <p:spPr/>
        <p:txBody>
          <a:bodyPr/>
          <a:lstStyle/>
          <a:p>
            <a:r>
              <a:rPr lang="sv-SE" dirty="0"/>
              <a:t>Korta fakta om de olika tillstånd som kan krävas för virkesupplag, antal utfärdade, generella tillstånd och särskilt tillstånd.</a:t>
            </a:r>
          </a:p>
          <a:p>
            <a:r>
              <a:rPr lang="sv-SE" dirty="0"/>
              <a:t>Begreppsförklaringar</a:t>
            </a:r>
          </a:p>
          <a:p>
            <a:r>
              <a:rPr lang="sv-SE" dirty="0"/>
              <a:t>NÄR måste man ha tillstånd</a:t>
            </a:r>
          </a:p>
          <a:p>
            <a:r>
              <a:rPr lang="sv-SE" dirty="0"/>
              <a:t>HUR söker man tillstånd</a:t>
            </a:r>
          </a:p>
          <a:p>
            <a:r>
              <a:rPr lang="sv-SE" dirty="0"/>
              <a:t>HUR gör man anmälan</a:t>
            </a:r>
          </a:p>
          <a:p>
            <a:r>
              <a:rPr lang="sv-SE" dirty="0"/>
              <a:t>Vilka regler gäller för upplaget? </a:t>
            </a:r>
            <a:br>
              <a:rPr lang="sv-SE" dirty="0"/>
            </a:br>
            <a:r>
              <a:rPr lang="sv-SE" dirty="0"/>
              <a:t>– Vad innebär instruktionen</a:t>
            </a:r>
          </a:p>
          <a:p>
            <a:endParaRPr lang="sv-SE" dirty="0"/>
          </a:p>
        </p:txBody>
      </p:sp>
    </p:spTree>
    <p:extLst>
      <p:ext uri="{BB962C8B-B14F-4D97-AF65-F5344CB8AC3E}">
        <p14:creationId xmlns:p14="http://schemas.microsoft.com/office/powerpoint/2010/main" val="983764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98300" y="2322974"/>
            <a:ext cx="8280970" cy="2664296"/>
          </a:xfrm>
        </p:spPr>
        <p:txBody>
          <a:bodyPr/>
          <a:lstStyle/>
          <a:p>
            <a:pPr>
              <a:buNone/>
            </a:pPr>
            <a:r>
              <a:rPr lang="sv-SE" dirty="0"/>
              <a:t>Placera upplaget:</a:t>
            </a:r>
          </a:p>
          <a:p>
            <a:r>
              <a:rPr lang="sv-SE" dirty="0"/>
              <a:t>Så att lastbilen kan stå plant</a:t>
            </a:r>
          </a:p>
          <a:p>
            <a:r>
              <a:rPr lang="sv-SE" dirty="0"/>
              <a:t>Så att lossning kan ske från skogssidan</a:t>
            </a:r>
          </a:p>
          <a:p>
            <a:r>
              <a:rPr lang="sv-SE" dirty="0"/>
              <a:t>Så att det inte finns risk att vältan rasar </a:t>
            </a:r>
          </a:p>
        </p:txBody>
      </p:sp>
      <p:sp>
        <p:nvSpPr>
          <p:cNvPr id="4" name="Title 1"/>
          <p:cNvSpPr txBox="1">
            <a:spLocks/>
          </p:cNvSpPr>
          <p:nvPr/>
        </p:nvSpPr>
        <p:spPr bwMode="auto">
          <a:xfrm>
            <a:off x="1183060" y="1170180"/>
            <a:ext cx="7776864" cy="1209562"/>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Minska riskerna i trafiken</a:t>
            </a:r>
            <a:br>
              <a:rPr kumimoji="0" lang="sv-SE" sz="3600" i="0" u="none" strike="noStrike" kern="0" cap="none" spc="0" normalizeH="0" baseline="0" noProof="0" dirty="0">
                <a:ln>
                  <a:noFill/>
                </a:ln>
                <a:solidFill>
                  <a:srgbClr val="75C044"/>
                </a:solidFill>
                <a:effectLst/>
                <a:uLnTx/>
                <a:uFillTx/>
                <a:latin typeface="+mj-lt"/>
                <a:ea typeface="+mj-ea"/>
                <a:cs typeface="+mj-cs"/>
              </a:rPr>
            </a:br>
            <a:endParaRPr kumimoji="0" lang="sv-SE" sz="3600" i="0" u="none" strike="noStrike" kern="0" cap="none" spc="0" normalizeH="0" baseline="0" noProof="0" dirty="0">
              <a:ln>
                <a:noFill/>
              </a:ln>
              <a:solidFill>
                <a:srgbClr val="75C044"/>
              </a:solidFill>
              <a:effectLst/>
              <a:uLnTx/>
              <a:uFillTx/>
              <a:latin typeface="+mj-lt"/>
              <a:ea typeface="+mj-ea"/>
              <a:cs typeface="+mj-cs"/>
            </a:endParaRPr>
          </a:p>
        </p:txBody>
      </p:sp>
    </p:spTree>
    <p:extLst>
      <p:ext uri="{BB962C8B-B14F-4D97-AF65-F5344CB8AC3E}">
        <p14:creationId xmlns:p14="http://schemas.microsoft.com/office/powerpoint/2010/main" val="1672362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98300" y="2322974"/>
            <a:ext cx="8841744" cy="2664296"/>
          </a:xfrm>
        </p:spPr>
        <p:txBody>
          <a:bodyPr/>
          <a:lstStyle/>
          <a:p>
            <a:pPr marL="0" indent="0">
              <a:buNone/>
            </a:pPr>
            <a:r>
              <a:rPr lang="sv-SE" dirty="0"/>
              <a:t>Välj en plats där fordon som ska lasta inte behöver</a:t>
            </a:r>
            <a:br>
              <a:rPr lang="sv-SE" dirty="0"/>
            </a:br>
            <a:r>
              <a:rPr lang="sv-SE" dirty="0"/>
              <a:t>stanna eller parkera i strid med reglerna i Trafikförordningen. </a:t>
            </a:r>
          </a:p>
          <a:p>
            <a:pPr marL="0" indent="0">
              <a:buNone/>
            </a:pPr>
            <a:r>
              <a:rPr lang="sv-SE" dirty="0"/>
              <a:t>Det är bland annat </a:t>
            </a:r>
            <a:r>
              <a:rPr lang="sv-SE" dirty="0">
                <a:solidFill>
                  <a:srgbClr val="FF0000"/>
                </a:solidFill>
              </a:rPr>
              <a:t>förbjudet</a:t>
            </a:r>
            <a:r>
              <a:rPr lang="sv-SE" dirty="0"/>
              <a:t> att stanna eller parkera ett fordon så att :</a:t>
            </a:r>
          </a:p>
          <a:p>
            <a:pPr>
              <a:buClr>
                <a:srgbClr val="FF0000"/>
              </a:buClr>
            </a:pPr>
            <a:r>
              <a:rPr lang="sv-SE" sz="2800" dirty="0"/>
              <a:t>Det uppstår fara eller så att trafiken hindras eller störs i onödan. </a:t>
            </a:r>
          </a:p>
          <a:p>
            <a:pPr>
              <a:buClr>
                <a:srgbClr val="FF0000"/>
              </a:buClr>
            </a:pPr>
            <a:r>
              <a:rPr lang="sv-SE" sz="2800" dirty="0"/>
              <a:t>Vägmärken eller trafiksignaler skyms.</a:t>
            </a:r>
            <a:endParaRPr lang="sv-SE" dirty="0"/>
          </a:p>
        </p:txBody>
      </p:sp>
      <p:sp>
        <p:nvSpPr>
          <p:cNvPr id="4" name="Title 1"/>
          <p:cNvSpPr txBox="1">
            <a:spLocks/>
          </p:cNvSpPr>
          <p:nvPr/>
        </p:nvSpPr>
        <p:spPr bwMode="auto">
          <a:xfrm>
            <a:off x="1183060" y="1170180"/>
            <a:ext cx="7776864" cy="1209562"/>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Minska riskerna i trafiken</a:t>
            </a:r>
            <a:br>
              <a:rPr kumimoji="0" lang="sv-SE" sz="3600" i="0" u="none" strike="noStrike" kern="0" cap="none" spc="0" normalizeH="0" baseline="0" noProof="0" dirty="0">
                <a:ln>
                  <a:noFill/>
                </a:ln>
                <a:solidFill>
                  <a:srgbClr val="75C044"/>
                </a:solidFill>
                <a:effectLst/>
                <a:uLnTx/>
                <a:uFillTx/>
                <a:latin typeface="+mj-lt"/>
                <a:ea typeface="+mj-ea"/>
                <a:cs typeface="+mj-cs"/>
              </a:rPr>
            </a:br>
            <a:endParaRPr kumimoji="0" lang="sv-SE" sz="3600" i="0" u="none" strike="noStrike" kern="0" cap="none" spc="0" normalizeH="0" baseline="0" noProof="0" dirty="0">
              <a:ln>
                <a:noFill/>
              </a:ln>
              <a:solidFill>
                <a:srgbClr val="75C044"/>
              </a:solidFill>
              <a:effectLst/>
              <a:uLnTx/>
              <a:uFillTx/>
              <a:latin typeface="+mj-lt"/>
              <a:ea typeface="+mj-ea"/>
              <a:cs typeface="+mj-cs"/>
            </a:endParaRPr>
          </a:p>
        </p:txBody>
      </p:sp>
    </p:spTree>
    <p:extLst>
      <p:ext uri="{BB962C8B-B14F-4D97-AF65-F5344CB8AC3E}">
        <p14:creationId xmlns:p14="http://schemas.microsoft.com/office/powerpoint/2010/main" val="3034701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98300" y="2322974"/>
            <a:ext cx="8280970" cy="2664296"/>
          </a:xfrm>
        </p:spPr>
        <p:txBody>
          <a:bodyPr/>
          <a:lstStyle/>
          <a:p>
            <a:pPr>
              <a:buNone/>
            </a:pPr>
            <a:r>
              <a:rPr lang="sv-SE" dirty="0"/>
              <a:t>Upplaget </a:t>
            </a:r>
            <a:r>
              <a:rPr lang="sv-SE" dirty="0">
                <a:solidFill>
                  <a:srgbClr val="FF0000"/>
                </a:solidFill>
              </a:rPr>
              <a:t>får inte </a:t>
            </a:r>
            <a:r>
              <a:rPr lang="sv-SE" dirty="0"/>
              <a:t>anordnas så att:</a:t>
            </a:r>
          </a:p>
          <a:p>
            <a:pPr>
              <a:buClr>
                <a:srgbClr val="FF0000"/>
              </a:buClr>
            </a:pPr>
            <a:r>
              <a:rPr lang="sv-SE" dirty="0"/>
              <a:t>Vattenavrinningen kan försvåras</a:t>
            </a:r>
          </a:p>
          <a:p>
            <a:pPr>
              <a:buClr>
                <a:srgbClr val="FF0000"/>
              </a:buClr>
            </a:pPr>
            <a:r>
              <a:rPr lang="sv-SE" dirty="0"/>
              <a:t>Vägtrummor och diken kan sättas igen</a:t>
            </a:r>
          </a:p>
          <a:p>
            <a:pPr>
              <a:buClr>
                <a:srgbClr val="FF0000"/>
              </a:buClr>
            </a:pPr>
            <a:r>
              <a:rPr lang="sv-SE" dirty="0"/>
              <a:t>Snö kan hopas på vägbanan</a:t>
            </a:r>
          </a:p>
          <a:p>
            <a:pPr>
              <a:buClr>
                <a:srgbClr val="FF0000"/>
              </a:buClr>
            </a:pPr>
            <a:r>
              <a:rPr lang="sv-SE" dirty="0"/>
              <a:t>Snöplogning, snödikning eller annan drifthållning av vägen hindras</a:t>
            </a:r>
          </a:p>
          <a:p>
            <a:pPr>
              <a:buClr>
                <a:srgbClr val="FF0000"/>
              </a:buClr>
            </a:pPr>
            <a:r>
              <a:rPr lang="sv-SE" dirty="0"/>
              <a:t>Skador uppkommer på vägbanan, diken eller slänter</a:t>
            </a:r>
          </a:p>
          <a:p>
            <a:pPr>
              <a:buClr>
                <a:srgbClr val="FF0000"/>
              </a:buClr>
            </a:pPr>
            <a:r>
              <a:rPr lang="sv-SE" dirty="0"/>
              <a:t>Virke eller skogsbränsle riskerar rasa in på vägbanan </a:t>
            </a:r>
          </a:p>
        </p:txBody>
      </p:sp>
      <p:sp>
        <p:nvSpPr>
          <p:cNvPr id="4" name="Title 1"/>
          <p:cNvSpPr txBox="1">
            <a:spLocks/>
          </p:cNvSpPr>
          <p:nvPr/>
        </p:nvSpPr>
        <p:spPr bwMode="auto">
          <a:xfrm>
            <a:off x="1183060" y="1170180"/>
            <a:ext cx="7776864" cy="1209562"/>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Minska riskerna i trafiken</a:t>
            </a:r>
            <a:br>
              <a:rPr kumimoji="0" lang="sv-SE" sz="3600" i="0" u="none" strike="noStrike" kern="0" cap="none" spc="0" normalizeH="0" baseline="0" noProof="0" dirty="0">
                <a:ln>
                  <a:noFill/>
                </a:ln>
                <a:solidFill>
                  <a:srgbClr val="75C044"/>
                </a:solidFill>
                <a:effectLst/>
                <a:uLnTx/>
                <a:uFillTx/>
                <a:latin typeface="+mj-lt"/>
                <a:ea typeface="+mj-ea"/>
                <a:cs typeface="+mj-cs"/>
              </a:rPr>
            </a:br>
            <a:endParaRPr kumimoji="0" lang="sv-SE" sz="3600" i="0" u="none" strike="noStrike" kern="0" cap="none" spc="0" normalizeH="0" baseline="0" noProof="0" dirty="0">
              <a:ln>
                <a:noFill/>
              </a:ln>
              <a:solidFill>
                <a:srgbClr val="75C044"/>
              </a:solidFill>
              <a:effectLst/>
              <a:uLnTx/>
              <a:uFillTx/>
              <a:latin typeface="+mj-lt"/>
              <a:ea typeface="+mj-ea"/>
              <a:cs typeface="+mj-cs"/>
            </a:endParaRPr>
          </a:p>
        </p:txBody>
      </p:sp>
    </p:spTree>
    <p:extLst>
      <p:ext uri="{BB962C8B-B14F-4D97-AF65-F5344CB8AC3E}">
        <p14:creationId xmlns:p14="http://schemas.microsoft.com/office/powerpoint/2010/main" val="1530706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29" y="2637448"/>
            <a:ext cx="9028571" cy="4485714"/>
          </a:xfrm>
          <a:prstGeom prst="rect">
            <a:avLst/>
          </a:prstGeom>
        </p:spPr>
      </p:pic>
      <p:sp>
        <p:nvSpPr>
          <p:cNvPr id="3" name="Text Placeholder 2"/>
          <p:cNvSpPr>
            <a:spLocks noGrp="1"/>
          </p:cNvSpPr>
          <p:nvPr>
            <p:ph type="body" sz="quarter" idx="10"/>
          </p:nvPr>
        </p:nvSpPr>
        <p:spPr>
          <a:xfrm>
            <a:off x="1183010" y="2338214"/>
            <a:ext cx="8641010" cy="2664296"/>
          </a:xfrm>
        </p:spPr>
        <p:txBody>
          <a:bodyPr/>
          <a:lstStyle/>
          <a:p>
            <a:pPr>
              <a:buNone/>
            </a:pPr>
            <a:r>
              <a:rPr lang="sv-SE" dirty="0"/>
              <a:t>Tänk på säkerhetsavståndet i närheten av luftledningar.</a:t>
            </a:r>
          </a:p>
        </p:txBody>
      </p:sp>
      <p:sp>
        <p:nvSpPr>
          <p:cNvPr id="4" name="Title 1"/>
          <p:cNvSpPr txBox="1">
            <a:spLocks/>
          </p:cNvSpPr>
          <p:nvPr/>
        </p:nvSpPr>
        <p:spPr bwMode="auto">
          <a:xfrm>
            <a:off x="1183060" y="1164797"/>
            <a:ext cx="7776864" cy="1332673"/>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Elsäkerhet</a:t>
            </a:r>
            <a:br>
              <a:rPr kumimoji="0" lang="sv-SE" sz="4400" b="1" i="0" u="none" strike="noStrike" kern="0" cap="none" spc="0" normalizeH="0" baseline="0" noProof="0" dirty="0">
                <a:ln>
                  <a:noFill/>
                </a:ln>
                <a:solidFill>
                  <a:srgbClr val="75C044"/>
                </a:solidFill>
                <a:effectLst/>
                <a:uLnTx/>
                <a:uFillTx/>
                <a:latin typeface="+mj-lt"/>
                <a:ea typeface="+mj-ea"/>
                <a:cs typeface="+mj-cs"/>
              </a:rPr>
            </a:br>
            <a:endParaRPr kumimoji="0" lang="sv-SE" sz="4400" b="1" i="0" u="none" strike="noStrike" kern="0" cap="none" spc="0" normalizeH="0" baseline="0" noProof="0" dirty="0">
              <a:ln>
                <a:noFill/>
              </a:ln>
              <a:solidFill>
                <a:srgbClr val="75C044"/>
              </a:solidFill>
              <a:effectLst/>
              <a:uLnTx/>
              <a:uFillTx/>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ild sid 12"/>
          <p:cNvPicPr>
            <a:picLocks noChangeAspect="1" noChangeArrowheads="1"/>
          </p:cNvPicPr>
          <p:nvPr/>
        </p:nvPicPr>
        <p:blipFill>
          <a:blip r:embed="rId3" cstate="print"/>
          <a:srcRect/>
          <a:stretch>
            <a:fillRect/>
          </a:stretch>
        </p:blipFill>
        <p:spPr bwMode="auto">
          <a:xfrm>
            <a:off x="3396896" y="2588196"/>
            <a:ext cx="6890104" cy="4536504"/>
          </a:xfrm>
          <a:prstGeom prst="rect">
            <a:avLst/>
          </a:prstGeom>
          <a:noFill/>
          <a:ln w="9525">
            <a:noFill/>
            <a:miter lim="800000"/>
            <a:headEnd/>
            <a:tailEnd/>
          </a:ln>
        </p:spPr>
      </p:pic>
      <p:sp>
        <p:nvSpPr>
          <p:cNvPr id="3" name="Text Placeholder 2"/>
          <p:cNvSpPr>
            <a:spLocks noGrp="1"/>
          </p:cNvSpPr>
          <p:nvPr>
            <p:ph type="body" sz="quarter" idx="10"/>
          </p:nvPr>
        </p:nvSpPr>
        <p:spPr>
          <a:xfrm>
            <a:off x="1232972" y="2338214"/>
            <a:ext cx="8280970" cy="2664296"/>
          </a:xfrm>
        </p:spPr>
        <p:txBody>
          <a:bodyPr/>
          <a:lstStyle/>
          <a:p>
            <a:pPr>
              <a:buNone/>
            </a:pPr>
            <a:r>
              <a:rPr lang="sv-SE" dirty="0"/>
              <a:t>Vältans placering och utformning</a:t>
            </a:r>
          </a:p>
        </p:txBody>
      </p:sp>
      <p:sp>
        <p:nvSpPr>
          <p:cNvPr id="4" name="Title 1"/>
          <p:cNvSpPr txBox="1">
            <a:spLocks/>
          </p:cNvSpPr>
          <p:nvPr/>
        </p:nvSpPr>
        <p:spPr bwMode="auto">
          <a:xfrm>
            <a:off x="1183060" y="1169968"/>
            <a:ext cx="7776864" cy="1271117"/>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lang="sv-SE" sz="3600" kern="0" dirty="0">
                <a:solidFill>
                  <a:srgbClr val="75C044"/>
                </a:solidFill>
                <a:latin typeface="+mj-lt"/>
                <a:ea typeface="+mj-ea"/>
                <a:cs typeface="+mj-cs"/>
              </a:rPr>
              <a:t>Rationell hantering</a:t>
            </a:r>
            <a:br>
              <a:rPr kumimoji="0" lang="sv-SE" sz="4000" i="0" u="none" strike="noStrike" kern="0" cap="none" spc="0" normalizeH="0" baseline="0" noProof="0" dirty="0">
                <a:ln>
                  <a:noFill/>
                </a:ln>
                <a:solidFill>
                  <a:srgbClr val="75C044"/>
                </a:solidFill>
                <a:effectLst/>
                <a:uLnTx/>
                <a:uFillTx/>
                <a:latin typeface="+mj-lt"/>
                <a:ea typeface="+mj-ea"/>
                <a:cs typeface="+mj-cs"/>
              </a:rPr>
            </a:br>
            <a:endParaRPr kumimoji="0" lang="sv-SE" sz="4000" i="0" u="none" strike="noStrike" kern="0" cap="none" spc="0" normalizeH="0" baseline="0" noProof="0" dirty="0">
              <a:ln>
                <a:noFill/>
              </a:ln>
              <a:solidFill>
                <a:srgbClr val="75C044"/>
              </a:solidFill>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78868" y="1169372"/>
            <a:ext cx="7776864" cy="1332673"/>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Minska riskerna i trafiken</a:t>
            </a:r>
            <a:br>
              <a:rPr kumimoji="0" lang="sv-SE" sz="4400" b="1" i="0" u="none" strike="noStrike" kern="0" cap="none" spc="0" normalizeH="0" baseline="0" noProof="0" dirty="0">
                <a:ln>
                  <a:noFill/>
                </a:ln>
                <a:solidFill>
                  <a:srgbClr val="75C044"/>
                </a:solidFill>
                <a:effectLst/>
                <a:uLnTx/>
                <a:uFillTx/>
                <a:latin typeface="+mj-lt"/>
                <a:ea typeface="+mj-ea"/>
                <a:cs typeface="+mj-cs"/>
              </a:rPr>
            </a:br>
            <a:endParaRPr kumimoji="0" lang="sv-SE" sz="4400" b="1" i="0" u="none" strike="noStrike" kern="0" cap="none" spc="0" normalizeH="0" baseline="0" noProof="0" dirty="0">
              <a:ln>
                <a:noFill/>
              </a:ln>
              <a:solidFill>
                <a:srgbClr val="75C044"/>
              </a:solidFill>
              <a:effectLst/>
              <a:uLnTx/>
              <a:uFillTx/>
              <a:latin typeface="+mj-lt"/>
              <a:ea typeface="+mj-ea"/>
              <a:cs typeface="+mj-cs"/>
            </a:endParaRPr>
          </a:p>
        </p:txBody>
      </p:sp>
      <p:sp>
        <p:nvSpPr>
          <p:cNvPr id="3" name="Text Placeholder 2"/>
          <p:cNvSpPr>
            <a:spLocks noGrp="1"/>
          </p:cNvSpPr>
          <p:nvPr>
            <p:ph type="body" sz="quarter" idx="10"/>
          </p:nvPr>
        </p:nvSpPr>
        <p:spPr>
          <a:xfrm>
            <a:off x="1187252" y="1867302"/>
            <a:ext cx="8280970" cy="2664296"/>
          </a:xfrm>
        </p:spPr>
        <p:txBody>
          <a:bodyPr/>
          <a:lstStyle/>
          <a:p>
            <a:pPr>
              <a:buNone/>
            </a:pPr>
            <a:r>
              <a:rPr lang="sv-SE" b="1" dirty="0"/>
              <a:t>Säkerhetszoner i olika hastighetsintervaller</a:t>
            </a:r>
            <a:endParaRPr lang="sv-SE" dirty="0"/>
          </a:p>
        </p:txBody>
      </p:sp>
      <p:graphicFrame>
        <p:nvGraphicFramePr>
          <p:cNvPr id="5" name="Table 4"/>
          <p:cNvGraphicFramePr>
            <a:graphicFrameLocks noGrp="1"/>
          </p:cNvGraphicFramePr>
          <p:nvPr>
            <p:extLst>
              <p:ext uri="{D42A27DB-BD31-4B8C-83A1-F6EECF244321}">
                <p14:modId xmlns:p14="http://schemas.microsoft.com/office/powerpoint/2010/main" val="4239734341"/>
              </p:ext>
            </p:extLst>
          </p:nvPr>
        </p:nvGraphicFramePr>
        <p:xfrm>
          <a:off x="997800" y="2986286"/>
          <a:ext cx="8139000" cy="3294162"/>
        </p:xfrm>
        <a:graphic>
          <a:graphicData uri="http://schemas.openxmlformats.org/drawingml/2006/table">
            <a:tbl>
              <a:tblPr firstRow="1" bandRow="1">
                <a:tableStyleId>{F5AB1C69-6EDB-4FF4-983F-18BD219EF322}</a:tableStyleId>
              </a:tblPr>
              <a:tblGrid>
                <a:gridCol w="1481781">
                  <a:extLst>
                    <a:ext uri="{9D8B030D-6E8A-4147-A177-3AD203B41FA5}">
                      <a16:colId xmlns:a16="http://schemas.microsoft.com/office/drawing/2014/main" val="3232747000"/>
                    </a:ext>
                  </a:extLst>
                </a:gridCol>
                <a:gridCol w="739691">
                  <a:extLst>
                    <a:ext uri="{9D8B030D-6E8A-4147-A177-3AD203B41FA5}">
                      <a16:colId xmlns:a16="http://schemas.microsoft.com/office/drawing/2014/main" val="678909362"/>
                    </a:ext>
                  </a:extLst>
                </a:gridCol>
                <a:gridCol w="739691">
                  <a:extLst>
                    <a:ext uri="{9D8B030D-6E8A-4147-A177-3AD203B41FA5}">
                      <a16:colId xmlns:a16="http://schemas.microsoft.com/office/drawing/2014/main" val="4174856293"/>
                    </a:ext>
                  </a:extLst>
                </a:gridCol>
                <a:gridCol w="739691">
                  <a:extLst>
                    <a:ext uri="{9D8B030D-6E8A-4147-A177-3AD203B41FA5}">
                      <a16:colId xmlns:a16="http://schemas.microsoft.com/office/drawing/2014/main" val="408352174"/>
                    </a:ext>
                  </a:extLst>
                </a:gridCol>
                <a:gridCol w="739691">
                  <a:extLst>
                    <a:ext uri="{9D8B030D-6E8A-4147-A177-3AD203B41FA5}">
                      <a16:colId xmlns:a16="http://schemas.microsoft.com/office/drawing/2014/main" val="2881633784"/>
                    </a:ext>
                  </a:extLst>
                </a:gridCol>
                <a:gridCol w="739691">
                  <a:extLst>
                    <a:ext uri="{9D8B030D-6E8A-4147-A177-3AD203B41FA5}">
                      <a16:colId xmlns:a16="http://schemas.microsoft.com/office/drawing/2014/main" val="3156899483"/>
                    </a:ext>
                  </a:extLst>
                </a:gridCol>
                <a:gridCol w="739691">
                  <a:extLst>
                    <a:ext uri="{9D8B030D-6E8A-4147-A177-3AD203B41FA5}">
                      <a16:colId xmlns:a16="http://schemas.microsoft.com/office/drawing/2014/main" val="638189100"/>
                    </a:ext>
                  </a:extLst>
                </a:gridCol>
                <a:gridCol w="739691">
                  <a:extLst>
                    <a:ext uri="{9D8B030D-6E8A-4147-A177-3AD203B41FA5}">
                      <a16:colId xmlns:a16="http://schemas.microsoft.com/office/drawing/2014/main" val="3627431239"/>
                    </a:ext>
                  </a:extLst>
                </a:gridCol>
                <a:gridCol w="739691">
                  <a:extLst>
                    <a:ext uri="{9D8B030D-6E8A-4147-A177-3AD203B41FA5}">
                      <a16:colId xmlns:a16="http://schemas.microsoft.com/office/drawing/2014/main" val="4078563267"/>
                    </a:ext>
                  </a:extLst>
                </a:gridCol>
                <a:gridCol w="739691">
                  <a:extLst>
                    <a:ext uri="{9D8B030D-6E8A-4147-A177-3AD203B41FA5}">
                      <a16:colId xmlns:a16="http://schemas.microsoft.com/office/drawing/2014/main" val="2946033757"/>
                    </a:ext>
                  </a:extLst>
                </a:gridCol>
              </a:tblGrid>
              <a:tr h="1189881">
                <a:tc>
                  <a:txBody>
                    <a:bodyPr/>
                    <a:lstStyle/>
                    <a:p>
                      <a:endParaRPr lang="sv-SE" dirty="0"/>
                    </a:p>
                  </a:txBody>
                  <a:tcPr anchor="ctr"/>
                </a:tc>
                <a:tc gridSpan="5">
                  <a:txBody>
                    <a:bodyPr/>
                    <a:lstStyle/>
                    <a:p>
                      <a:pPr algn="ctr"/>
                      <a:r>
                        <a:rPr lang="sv-SE" dirty="0"/>
                        <a:t>Generellt tillstånd</a:t>
                      </a:r>
                    </a:p>
                  </a:txBody>
                  <a:tcPr anchor="ctr"/>
                </a:tc>
                <a:tc hMerge="1">
                  <a:txBody>
                    <a:bodyPr/>
                    <a:lstStyle/>
                    <a:p>
                      <a:pPr algn="ctr"/>
                      <a:endParaRPr lang="sv-SE" dirty="0"/>
                    </a:p>
                  </a:txBody>
                  <a:tcPr anchor="ctr"/>
                </a:tc>
                <a:tc hMerge="1">
                  <a:txBody>
                    <a:bodyPr/>
                    <a:lstStyle/>
                    <a:p>
                      <a:pPr algn="ctr"/>
                      <a:endParaRPr lang="sv-SE" dirty="0"/>
                    </a:p>
                  </a:txBody>
                  <a:tcPr anchor="ctr"/>
                </a:tc>
                <a:tc hMerge="1">
                  <a:txBody>
                    <a:bodyPr/>
                    <a:lstStyle/>
                    <a:p>
                      <a:pPr algn="ctr"/>
                      <a:endParaRPr lang="sv-SE" dirty="0"/>
                    </a:p>
                  </a:txBody>
                  <a:tcPr anchor="ctr"/>
                </a:tc>
                <a:tc hMerge="1">
                  <a:txBody>
                    <a:bodyPr/>
                    <a:lstStyle/>
                    <a:p>
                      <a:pPr algn="ctr"/>
                      <a:endParaRPr lang="sv-SE" dirty="0"/>
                    </a:p>
                  </a:txBody>
                  <a:tcPr anchor="ctr"/>
                </a:tc>
                <a:tc gridSpan="4">
                  <a:txBody>
                    <a:bodyPr/>
                    <a:lstStyle/>
                    <a:p>
                      <a:pPr algn="ctr"/>
                      <a:r>
                        <a:rPr lang="sv-SE" dirty="0"/>
                        <a:t>Särskilt tillstånd</a:t>
                      </a:r>
                    </a:p>
                  </a:txBody>
                  <a:tcPr anchor="ctr"/>
                </a:tc>
                <a:tc hMerge="1">
                  <a:txBody>
                    <a:bodyPr/>
                    <a:lstStyle/>
                    <a:p>
                      <a:pPr algn="ctr"/>
                      <a:endParaRPr lang="sv-SE" dirty="0"/>
                    </a:p>
                  </a:txBody>
                  <a:tcPr anchor="ctr"/>
                </a:tc>
                <a:tc hMerge="1">
                  <a:txBody>
                    <a:bodyPr/>
                    <a:lstStyle/>
                    <a:p>
                      <a:pPr algn="ctr"/>
                      <a:endParaRPr lang="sv-SE" dirty="0"/>
                    </a:p>
                  </a:txBody>
                  <a:tcPr anchor="ctr"/>
                </a:tc>
                <a:tc hMerge="1">
                  <a:txBody>
                    <a:bodyPr/>
                    <a:lstStyle/>
                    <a:p>
                      <a:pPr algn="ctr"/>
                      <a:endParaRPr lang="sv-SE" dirty="0"/>
                    </a:p>
                  </a:txBody>
                  <a:tcPr anchor="ctr"/>
                </a:tc>
                <a:extLst>
                  <a:ext uri="{0D108BD9-81ED-4DB2-BD59-A6C34878D82A}">
                    <a16:rowId xmlns:a16="http://schemas.microsoft.com/office/drawing/2014/main" val="1644703452"/>
                  </a:ext>
                </a:extLst>
              </a:tr>
              <a:tr h="1189881">
                <a:tc>
                  <a:txBody>
                    <a:bodyPr/>
                    <a:lstStyle/>
                    <a:p>
                      <a:r>
                        <a:rPr lang="sv-SE" dirty="0"/>
                        <a:t>Tillåten hastighet,</a:t>
                      </a:r>
                      <a:br>
                        <a:rPr lang="sv-SE" dirty="0"/>
                      </a:br>
                      <a:r>
                        <a:rPr lang="sv-SE" dirty="0"/>
                        <a:t>km/tim</a:t>
                      </a:r>
                    </a:p>
                  </a:txBody>
                  <a:tcPr anchor="ctr"/>
                </a:tc>
                <a:tc>
                  <a:txBody>
                    <a:bodyPr/>
                    <a:lstStyle/>
                    <a:p>
                      <a:pPr algn="ctr"/>
                      <a:r>
                        <a:rPr lang="sv-SE" b="1" dirty="0"/>
                        <a:t>30</a:t>
                      </a:r>
                    </a:p>
                  </a:txBody>
                  <a:tcPr anchor="ctr"/>
                </a:tc>
                <a:tc>
                  <a:txBody>
                    <a:bodyPr/>
                    <a:lstStyle/>
                    <a:p>
                      <a:pPr algn="ctr"/>
                      <a:r>
                        <a:rPr lang="sv-SE" b="1" dirty="0"/>
                        <a:t>40</a:t>
                      </a:r>
                    </a:p>
                  </a:txBody>
                  <a:tcPr anchor="ctr"/>
                </a:tc>
                <a:tc>
                  <a:txBody>
                    <a:bodyPr/>
                    <a:lstStyle/>
                    <a:p>
                      <a:pPr algn="ctr"/>
                      <a:r>
                        <a:rPr lang="sv-SE" b="1" dirty="0"/>
                        <a:t>50</a:t>
                      </a:r>
                    </a:p>
                  </a:txBody>
                  <a:tcPr anchor="ctr"/>
                </a:tc>
                <a:tc>
                  <a:txBody>
                    <a:bodyPr/>
                    <a:lstStyle/>
                    <a:p>
                      <a:pPr algn="ctr"/>
                      <a:r>
                        <a:rPr lang="sv-SE" b="1" dirty="0"/>
                        <a:t>60</a:t>
                      </a:r>
                    </a:p>
                  </a:txBody>
                  <a:tcPr anchor="ctr"/>
                </a:tc>
                <a:tc>
                  <a:txBody>
                    <a:bodyPr/>
                    <a:lstStyle/>
                    <a:p>
                      <a:pPr algn="ctr"/>
                      <a:r>
                        <a:rPr lang="sv-SE" b="1" dirty="0"/>
                        <a:t>70</a:t>
                      </a:r>
                    </a:p>
                  </a:txBody>
                  <a:tcPr anchor="ctr"/>
                </a:tc>
                <a:tc>
                  <a:txBody>
                    <a:bodyPr/>
                    <a:lstStyle/>
                    <a:p>
                      <a:pPr algn="ctr"/>
                      <a:r>
                        <a:rPr lang="sv-SE" b="1" dirty="0"/>
                        <a:t>80</a:t>
                      </a:r>
                    </a:p>
                  </a:txBody>
                  <a:tcPr anchor="ctr"/>
                </a:tc>
                <a:tc>
                  <a:txBody>
                    <a:bodyPr/>
                    <a:lstStyle/>
                    <a:p>
                      <a:pPr algn="ctr"/>
                      <a:r>
                        <a:rPr lang="sv-SE" b="1" dirty="0"/>
                        <a:t>90</a:t>
                      </a:r>
                    </a:p>
                  </a:txBody>
                  <a:tcPr anchor="ctr"/>
                </a:tc>
                <a:tc>
                  <a:txBody>
                    <a:bodyPr/>
                    <a:lstStyle/>
                    <a:p>
                      <a:pPr algn="ctr"/>
                      <a:r>
                        <a:rPr lang="sv-SE" b="1" dirty="0"/>
                        <a:t>100</a:t>
                      </a:r>
                    </a:p>
                  </a:txBody>
                  <a:tcPr anchor="ctr"/>
                </a:tc>
                <a:tc>
                  <a:txBody>
                    <a:bodyPr/>
                    <a:lstStyle/>
                    <a:p>
                      <a:pPr algn="ctr"/>
                      <a:r>
                        <a:rPr lang="sv-SE" b="1" dirty="0"/>
                        <a:t>110</a:t>
                      </a:r>
                    </a:p>
                  </a:txBody>
                  <a:tcPr anchor="ctr"/>
                </a:tc>
                <a:extLst>
                  <a:ext uri="{0D108BD9-81ED-4DB2-BD59-A6C34878D82A}">
                    <a16:rowId xmlns:a16="http://schemas.microsoft.com/office/drawing/2014/main" val="3621949399"/>
                  </a:ext>
                </a:extLst>
              </a:tr>
              <a:tr h="914400">
                <a:tc>
                  <a:txBody>
                    <a:bodyPr/>
                    <a:lstStyle/>
                    <a:p>
                      <a:r>
                        <a:rPr lang="sv-SE" dirty="0" err="1"/>
                        <a:t>Säkerhets-avstånd</a:t>
                      </a:r>
                      <a:r>
                        <a:rPr lang="sv-SE" dirty="0"/>
                        <a:t>,</a:t>
                      </a:r>
                      <a:br>
                        <a:rPr lang="sv-SE" dirty="0"/>
                      </a:br>
                      <a:r>
                        <a:rPr lang="sv-SE" dirty="0"/>
                        <a:t>meter</a:t>
                      </a:r>
                    </a:p>
                  </a:txBody>
                  <a:tcPr anchor="ctr"/>
                </a:tc>
                <a:tc>
                  <a:txBody>
                    <a:bodyPr/>
                    <a:lstStyle/>
                    <a:p>
                      <a:pPr algn="ctr"/>
                      <a:r>
                        <a:rPr lang="sv-SE" b="1" dirty="0"/>
                        <a:t>2</a:t>
                      </a:r>
                    </a:p>
                  </a:txBody>
                  <a:tcPr anchor="ctr"/>
                </a:tc>
                <a:tc>
                  <a:txBody>
                    <a:bodyPr/>
                    <a:lstStyle/>
                    <a:p>
                      <a:pPr algn="ctr"/>
                      <a:r>
                        <a:rPr lang="sv-SE" b="1" dirty="0"/>
                        <a:t>2</a:t>
                      </a:r>
                    </a:p>
                  </a:txBody>
                  <a:tcPr anchor="ctr"/>
                </a:tc>
                <a:tc>
                  <a:txBody>
                    <a:bodyPr/>
                    <a:lstStyle/>
                    <a:p>
                      <a:pPr algn="ctr"/>
                      <a:r>
                        <a:rPr lang="sv-SE" b="1" dirty="0"/>
                        <a:t>2</a:t>
                      </a:r>
                    </a:p>
                  </a:txBody>
                  <a:tcPr anchor="ctr"/>
                </a:tc>
                <a:tc>
                  <a:txBody>
                    <a:bodyPr/>
                    <a:lstStyle/>
                    <a:p>
                      <a:pPr algn="ctr"/>
                      <a:r>
                        <a:rPr lang="sv-SE" b="1" dirty="0"/>
                        <a:t>3</a:t>
                      </a:r>
                    </a:p>
                  </a:txBody>
                  <a:tcPr anchor="ctr"/>
                </a:tc>
                <a:tc>
                  <a:txBody>
                    <a:bodyPr/>
                    <a:lstStyle/>
                    <a:p>
                      <a:pPr algn="ctr"/>
                      <a:r>
                        <a:rPr lang="sv-SE" b="1" dirty="0"/>
                        <a:t>3</a:t>
                      </a:r>
                    </a:p>
                  </a:txBody>
                  <a:tcPr anchor="ctr"/>
                </a:tc>
                <a:tc>
                  <a:txBody>
                    <a:bodyPr/>
                    <a:lstStyle/>
                    <a:p>
                      <a:pPr algn="ctr"/>
                      <a:r>
                        <a:rPr lang="sv-SE" b="1" dirty="0"/>
                        <a:t>3</a:t>
                      </a:r>
                    </a:p>
                  </a:txBody>
                  <a:tcPr anchor="ctr"/>
                </a:tc>
                <a:tc>
                  <a:txBody>
                    <a:bodyPr/>
                    <a:lstStyle/>
                    <a:p>
                      <a:pPr algn="ctr"/>
                      <a:r>
                        <a:rPr lang="sv-SE" b="1" dirty="0"/>
                        <a:t>7</a:t>
                      </a:r>
                    </a:p>
                  </a:txBody>
                  <a:tcPr anchor="ctr"/>
                </a:tc>
                <a:tc>
                  <a:txBody>
                    <a:bodyPr/>
                    <a:lstStyle/>
                    <a:p>
                      <a:pPr algn="ctr"/>
                      <a:r>
                        <a:rPr lang="sv-SE" b="1" dirty="0"/>
                        <a:t>8</a:t>
                      </a:r>
                    </a:p>
                  </a:txBody>
                  <a:tcPr anchor="ctr"/>
                </a:tc>
                <a:tc>
                  <a:txBody>
                    <a:bodyPr/>
                    <a:lstStyle/>
                    <a:p>
                      <a:pPr algn="ctr"/>
                      <a:r>
                        <a:rPr lang="sv-SE" b="1" dirty="0"/>
                        <a:t>9</a:t>
                      </a:r>
                    </a:p>
                  </a:txBody>
                  <a:tcPr anchor="ctr"/>
                </a:tc>
                <a:extLst>
                  <a:ext uri="{0D108BD9-81ED-4DB2-BD59-A6C34878D82A}">
                    <a16:rowId xmlns:a16="http://schemas.microsoft.com/office/drawing/2014/main" val="130702893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83060" y="3092450"/>
            <a:ext cx="8208962" cy="4032250"/>
          </a:xfrm>
        </p:spPr>
        <p:txBody>
          <a:bodyPr/>
          <a:lstStyle/>
          <a:p>
            <a:pPr>
              <a:buNone/>
            </a:pPr>
            <a:r>
              <a:rPr lang="sv-SE" b="1" dirty="0"/>
              <a:t>Undantag från krav på säkerhetsavstånd</a:t>
            </a:r>
            <a:br>
              <a:rPr lang="sv-SE" b="1" dirty="0"/>
            </a:br>
            <a:endParaRPr lang="sv-SE" b="1" dirty="0"/>
          </a:p>
          <a:p>
            <a:pPr marL="0" indent="0">
              <a:buNone/>
            </a:pPr>
            <a:r>
              <a:rPr lang="sv-SE" i="1" dirty="0"/>
              <a:t>”Om det finns sidoräcken längs en väg kan upplaget läggas utanför räcket. Beroende på typ av räcke krävs ett visst avstånd mellan vältan och räcket, men det ska alltid vara minst 1,0 meter på grund av räckets arbetsbredd vid en eventuell påkörning.” </a:t>
            </a:r>
          </a:p>
        </p:txBody>
      </p:sp>
      <p:pic>
        <p:nvPicPr>
          <p:cNvPr id="6" name="Picture 5"/>
          <p:cNvPicPr>
            <a:picLocks noChangeAspect="1"/>
          </p:cNvPicPr>
          <p:nvPr/>
        </p:nvPicPr>
        <p:blipFill>
          <a:blip r:embed="rId3"/>
          <a:stretch>
            <a:fillRect/>
          </a:stretch>
        </p:blipFill>
        <p:spPr>
          <a:xfrm>
            <a:off x="4464407" y="283183"/>
            <a:ext cx="5630911" cy="2343063"/>
          </a:xfrm>
          <a:prstGeom prst="rect">
            <a:avLst/>
          </a:prstGeom>
        </p:spPr>
      </p:pic>
    </p:spTree>
    <p:extLst>
      <p:ext uri="{BB962C8B-B14F-4D97-AF65-F5344CB8AC3E}">
        <p14:creationId xmlns:p14="http://schemas.microsoft.com/office/powerpoint/2010/main" val="1623550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83060" y="3092450"/>
            <a:ext cx="8208962" cy="4032250"/>
          </a:xfrm>
        </p:spPr>
        <p:txBody>
          <a:bodyPr/>
          <a:lstStyle/>
          <a:p>
            <a:pPr>
              <a:buNone/>
            </a:pPr>
            <a:r>
              <a:rPr lang="sv-SE" b="1" dirty="0"/>
              <a:t>Undantag från krav på säkerhetsavstånd</a:t>
            </a:r>
            <a:br>
              <a:rPr lang="sv-SE" b="1" dirty="0"/>
            </a:br>
            <a:endParaRPr lang="sv-SE" b="1" dirty="0"/>
          </a:p>
          <a:p>
            <a:pPr marL="0" indent="0">
              <a:buNone/>
            </a:pPr>
            <a:r>
              <a:rPr lang="sv-SE" i="1" dirty="0"/>
              <a:t>”</a:t>
            </a:r>
            <a:r>
              <a:rPr lang="sv-SE" dirty="0"/>
              <a:t> </a:t>
            </a:r>
            <a:r>
              <a:rPr lang="sv-SE" i="1" dirty="0"/>
              <a:t>Måtten gäller inte där det finns sammanhängande skog eller motsvarande närmare vägen än enligt måtten i tabellen. Avståndet mellan vägkanten och upplaget får då vara detsamma som avståndet mellan vägkanten och de andra hindren längs vägen.” </a:t>
            </a:r>
          </a:p>
        </p:txBody>
      </p:sp>
      <p:pic>
        <p:nvPicPr>
          <p:cNvPr id="6" name="Picture 5"/>
          <p:cNvPicPr>
            <a:picLocks noChangeAspect="1"/>
          </p:cNvPicPr>
          <p:nvPr/>
        </p:nvPicPr>
        <p:blipFill>
          <a:blip r:embed="rId3"/>
          <a:stretch>
            <a:fillRect/>
          </a:stretch>
        </p:blipFill>
        <p:spPr>
          <a:xfrm>
            <a:off x="4464407" y="283183"/>
            <a:ext cx="5630911" cy="2343063"/>
          </a:xfrm>
          <a:prstGeom prst="rect">
            <a:avLst/>
          </a:prstGeom>
        </p:spPr>
      </p:pic>
    </p:spTree>
    <p:extLst>
      <p:ext uri="{BB962C8B-B14F-4D97-AF65-F5344CB8AC3E}">
        <p14:creationId xmlns:p14="http://schemas.microsoft.com/office/powerpoint/2010/main" val="2136100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83060" y="3092450"/>
            <a:ext cx="8208962" cy="4032250"/>
          </a:xfrm>
        </p:spPr>
        <p:txBody>
          <a:bodyPr/>
          <a:lstStyle/>
          <a:p>
            <a:pPr>
              <a:buNone/>
            </a:pPr>
            <a:r>
              <a:rPr lang="sv-SE" b="1" dirty="0"/>
              <a:t>Undantag från krav på säkerhetsavstånd</a:t>
            </a:r>
            <a:br>
              <a:rPr lang="sv-SE" b="1" dirty="0"/>
            </a:br>
            <a:endParaRPr lang="sv-SE" b="1" dirty="0"/>
          </a:p>
          <a:p>
            <a:pPr marL="0" indent="0">
              <a:buNone/>
            </a:pPr>
            <a:r>
              <a:rPr lang="sv-SE" i="1" dirty="0"/>
              <a:t>”</a:t>
            </a:r>
            <a:r>
              <a:rPr lang="sv-SE" sz="2400" i="1" dirty="0"/>
              <a:t>Om det finns parkeringsfickor längs en väg kan det vara fördelaktigt att anordna upplaget utanför dessa, upplag får aldrig ligga på själva parkeringsfickan. Dels kommer det längre från körbanan, dels får man en bättre plats för uppställning vid lastning. Busshållplatser får inte användas för upplag, dessa är iordningställda för bussresenärers säkerhet vid av- och påstigning.” </a:t>
            </a:r>
            <a:endParaRPr lang="sv-SE" i="1" dirty="0"/>
          </a:p>
        </p:txBody>
      </p:sp>
      <p:pic>
        <p:nvPicPr>
          <p:cNvPr id="6" name="Picture 5"/>
          <p:cNvPicPr>
            <a:picLocks noChangeAspect="1"/>
          </p:cNvPicPr>
          <p:nvPr/>
        </p:nvPicPr>
        <p:blipFill>
          <a:blip r:embed="rId3"/>
          <a:stretch>
            <a:fillRect/>
          </a:stretch>
        </p:blipFill>
        <p:spPr>
          <a:xfrm>
            <a:off x="4464407" y="283183"/>
            <a:ext cx="5630911" cy="2343063"/>
          </a:xfrm>
          <a:prstGeom prst="rect">
            <a:avLst/>
          </a:prstGeom>
        </p:spPr>
      </p:pic>
    </p:spTree>
    <p:extLst>
      <p:ext uri="{BB962C8B-B14F-4D97-AF65-F5344CB8AC3E}">
        <p14:creationId xmlns:p14="http://schemas.microsoft.com/office/powerpoint/2010/main" val="3482368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83060" y="3092450"/>
            <a:ext cx="8208962" cy="4032250"/>
          </a:xfrm>
        </p:spPr>
        <p:txBody>
          <a:bodyPr/>
          <a:lstStyle/>
          <a:p>
            <a:pPr>
              <a:buNone/>
            </a:pPr>
            <a:r>
              <a:rPr lang="sv-SE" b="1" dirty="0"/>
              <a:t>Möjligheter</a:t>
            </a:r>
            <a:br>
              <a:rPr lang="sv-SE" b="1" dirty="0"/>
            </a:br>
            <a:endParaRPr lang="sv-SE" b="1" dirty="0"/>
          </a:p>
          <a:p>
            <a:pPr marL="0" indent="0">
              <a:buNone/>
            </a:pPr>
            <a:r>
              <a:rPr lang="sv-SE" i="1" dirty="0"/>
              <a:t>”Om det inte går att placera vältorna på de avstånd som anges i tabellen ovan krävs ett samråd med väghållaren om trafiksäkerhetshöjande åtgärder. Väghållarens kontaktperson framgår av tillståndet.</a:t>
            </a:r>
          </a:p>
          <a:p>
            <a:pPr marL="0" indent="0">
              <a:buNone/>
            </a:pPr>
            <a:r>
              <a:rPr lang="sv-SE" i="1" dirty="0"/>
              <a:t>Möjliga åtgärder kan vara tillfällig hastighetssänkning, skyltning, påkörningsskydd m.m.</a:t>
            </a:r>
            <a:r>
              <a:rPr lang="sv-SE" sz="2400" i="1" dirty="0"/>
              <a:t>” </a:t>
            </a:r>
            <a:endParaRPr lang="sv-SE" i="1" dirty="0"/>
          </a:p>
        </p:txBody>
      </p:sp>
      <p:pic>
        <p:nvPicPr>
          <p:cNvPr id="6" name="Picture 5"/>
          <p:cNvPicPr>
            <a:picLocks noChangeAspect="1"/>
          </p:cNvPicPr>
          <p:nvPr/>
        </p:nvPicPr>
        <p:blipFill>
          <a:blip r:embed="rId3"/>
          <a:stretch>
            <a:fillRect/>
          </a:stretch>
        </p:blipFill>
        <p:spPr>
          <a:xfrm>
            <a:off x="4464407" y="283183"/>
            <a:ext cx="5630911" cy="2343063"/>
          </a:xfrm>
          <a:prstGeom prst="rect">
            <a:avLst/>
          </a:prstGeom>
        </p:spPr>
      </p:pic>
    </p:spTree>
    <p:extLst>
      <p:ext uri="{BB962C8B-B14F-4D97-AF65-F5344CB8AC3E}">
        <p14:creationId xmlns:p14="http://schemas.microsoft.com/office/powerpoint/2010/main" val="423927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060" y="1114078"/>
            <a:ext cx="8768010" cy="717119"/>
          </a:xfrm>
        </p:spPr>
        <p:txBody>
          <a:bodyPr/>
          <a:lstStyle/>
          <a:p>
            <a:r>
              <a:rPr lang="sv-SE" sz="4000" b="0" dirty="0"/>
              <a:t>Korta fakta</a:t>
            </a:r>
          </a:p>
        </p:txBody>
      </p:sp>
      <p:sp>
        <p:nvSpPr>
          <p:cNvPr id="3" name="Content Placeholder 2"/>
          <p:cNvSpPr>
            <a:spLocks noGrp="1"/>
          </p:cNvSpPr>
          <p:nvPr>
            <p:ph sz="half" idx="1"/>
          </p:nvPr>
        </p:nvSpPr>
        <p:spPr>
          <a:xfrm>
            <a:off x="1219200" y="2057400"/>
            <a:ext cx="8604820" cy="4114800"/>
          </a:xfrm>
        </p:spPr>
        <p:txBody>
          <a:bodyPr/>
          <a:lstStyle/>
          <a:p>
            <a:r>
              <a:rPr lang="sv-SE" dirty="0"/>
              <a:t>Varje år avverkas närmare 100 miljoner m</a:t>
            </a:r>
            <a:r>
              <a:rPr lang="sv-SE" baseline="30000" dirty="0"/>
              <a:t>3</a:t>
            </a:r>
            <a:r>
              <a:rPr lang="sv-SE" dirty="0"/>
              <a:t> rundvirke och närmare 10 miljoner m</a:t>
            </a:r>
            <a:r>
              <a:rPr lang="sv-SE" baseline="30000" dirty="0"/>
              <a:t>3</a:t>
            </a:r>
            <a:r>
              <a:rPr lang="sv-SE" dirty="0"/>
              <a:t> skogsbränslen</a:t>
            </a:r>
          </a:p>
          <a:p>
            <a:r>
              <a:rPr lang="sv-SE" dirty="0"/>
              <a:t>Detta mellanlagras på över 200 000 upplag vid bilväg  </a:t>
            </a:r>
          </a:p>
          <a:p>
            <a:r>
              <a:rPr lang="sv-SE" dirty="0"/>
              <a:t>För att få mellanlagra rundvirke och skogsbränsle längs med vägar krävs tillstånd från väghållaren</a:t>
            </a:r>
          </a:p>
        </p:txBody>
      </p:sp>
    </p:spTree>
    <p:extLst>
      <p:ext uri="{BB962C8B-B14F-4D97-AF65-F5344CB8AC3E}">
        <p14:creationId xmlns:p14="http://schemas.microsoft.com/office/powerpoint/2010/main" val="321060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276" y="2338214"/>
            <a:ext cx="6849884" cy="4585352"/>
          </a:xfrm>
          <a:prstGeom prst="rect">
            <a:avLst/>
          </a:prstGeom>
        </p:spPr>
      </p:pic>
      <p:sp>
        <p:nvSpPr>
          <p:cNvPr id="3" name="Text Placeholder 2"/>
          <p:cNvSpPr>
            <a:spLocks noGrp="1"/>
          </p:cNvSpPr>
          <p:nvPr>
            <p:ph type="body" sz="quarter" idx="10"/>
          </p:nvPr>
        </p:nvSpPr>
        <p:spPr>
          <a:xfrm>
            <a:off x="1232972" y="2338214"/>
            <a:ext cx="8280970" cy="2664296"/>
          </a:xfrm>
        </p:spPr>
        <p:txBody>
          <a:bodyPr/>
          <a:lstStyle/>
          <a:p>
            <a:pPr>
              <a:buNone/>
            </a:pPr>
            <a:r>
              <a:rPr lang="sv-SE" dirty="0"/>
              <a:t>Vältans placering och utformning</a:t>
            </a:r>
          </a:p>
        </p:txBody>
      </p:sp>
      <p:sp>
        <p:nvSpPr>
          <p:cNvPr id="4" name="Title 1"/>
          <p:cNvSpPr txBox="1">
            <a:spLocks/>
          </p:cNvSpPr>
          <p:nvPr/>
        </p:nvSpPr>
        <p:spPr bwMode="auto">
          <a:xfrm>
            <a:off x="1178868" y="1169372"/>
            <a:ext cx="7776864" cy="1332673"/>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Minska riskerna i trafiken</a:t>
            </a:r>
            <a:br>
              <a:rPr kumimoji="0" lang="sv-SE" sz="4400" b="1" i="0" u="none" strike="noStrike" kern="0" cap="none" spc="0" normalizeH="0" baseline="0" noProof="0" dirty="0">
                <a:ln>
                  <a:noFill/>
                </a:ln>
                <a:solidFill>
                  <a:srgbClr val="75C044"/>
                </a:solidFill>
                <a:effectLst/>
                <a:uLnTx/>
                <a:uFillTx/>
                <a:latin typeface="+mj-lt"/>
                <a:ea typeface="+mj-ea"/>
                <a:cs typeface="+mj-cs"/>
              </a:rPr>
            </a:br>
            <a:endParaRPr kumimoji="0" lang="sv-SE" sz="4400" b="1" i="0" u="none" strike="noStrike" kern="0" cap="none" spc="0" normalizeH="0" baseline="0" noProof="0" dirty="0">
              <a:ln>
                <a:noFill/>
              </a:ln>
              <a:solidFill>
                <a:srgbClr val="75C044"/>
              </a:soli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32972" y="2338214"/>
            <a:ext cx="8280970" cy="2664296"/>
          </a:xfrm>
        </p:spPr>
        <p:txBody>
          <a:bodyPr/>
          <a:lstStyle/>
          <a:p>
            <a:pPr>
              <a:buNone/>
            </a:pPr>
            <a:r>
              <a:rPr lang="sv-SE" dirty="0"/>
              <a:t>Vältans placering och utformning</a:t>
            </a:r>
          </a:p>
          <a:p>
            <a:r>
              <a:rPr lang="sv-SE" dirty="0"/>
              <a:t>Från marknivå och upp till ca 1,5 meter ska vältan vara jämndragen mot vägen. </a:t>
            </a:r>
            <a:br>
              <a:rPr lang="sv-SE" dirty="0"/>
            </a:br>
            <a:endParaRPr lang="sv-SE" dirty="0"/>
          </a:p>
          <a:p>
            <a:r>
              <a:rPr lang="sv-SE" dirty="0"/>
              <a:t>Ingen del av vältan får finnas inom det säkerhetsavstånd som gäller. Detta gäller både virke och skogsbränsle. </a:t>
            </a:r>
          </a:p>
        </p:txBody>
      </p:sp>
      <p:sp>
        <p:nvSpPr>
          <p:cNvPr id="4" name="Title 1"/>
          <p:cNvSpPr txBox="1">
            <a:spLocks/>
          </p:cNvSpPr>
          <p:nvPr/>
        </p:nvSpPr>
        <p:spPr bwMode="auto">
          <a:xfrm>
            <a:off x="1178868" y="1169372"/>
            <a:ext cx="7776864" cy="1332673"/>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Minska riskerna i trafiken</a:t>
            </a:r>
            <a:br>
              <a:rPr kumimoji="0" lang="sv-SE" sz="4400" b="1" i="0" u="none" strike="noStrike" kern="0" cap="none" spc="0" normalizeH="0" baseline="0" noProof="0" dirty="0">
                <a:ln>
                  <a:noFill/>
                </a:ln>
                <a:solidFill>
                  <a:srgbClr val="75C044"/>
                </a:solidFill>
                <a:effectLst/>
                <a:uLnTx/>
                <a:uFillTx/>
                <a:latin typeface="+mj-lt"/>
                <a:ea typeface="+mj-ea"/>
                <a:cs typeface="+mj-cs"/>
              </a:rPr>
            </a:br>
            <a:endParaRPr kumimoji="0" lang="sv-SE" sz="4400" b="1" i="0" u="none" strike="noStrike" kern="0" cap="none" spc="0" normalizeH="0" baseline="0" noProof="0" dirty="0">
              <a:ln>
                <a:noFill/>
              </a:ln>
              <a:solidFill>
                <a:srgbClr val="75C044"/>
              </a:solidFill>
              <a:effectLst/>
              <a:uLnTx/>
              <a:uFillTx/>
              <a:latin typeface="+mj-lt"/>
              <a:ea typeface="+mj-ea"/>
              <a:cs typeface="+mj-cs"/>
            </a:endParaRPr>
          </a:p>
        </p:txBody>
      </p:sp>
    </p:spTree>
    <p:extLst>
      <p:ext uri="{BB962C8B-B14F-4D97-AF65-F5344CB8AC3E}">
        <p14:creationId xmlns:p14="http://schemas.microsoft.com/office/powerpoint/2010/main" val="3447426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32972" y="2338214"/>
            <a:ext cx="8280970" cy="2664296"/>
          </a:xfrm>
        </p:spPr>
        <p:txBody>
          <a:bodyPr/>
          <a:lstStyle/>
          <a:p>
            <a:pPr>
              <a:buNone/>
            </a:pPr>
            <a:r>
              <a:rPr lang="sv-SE" dirty="0"/>
              <a:t>Vältans placering och utformning</a:t>
            </a:r>
          </a:p>
          <a:p>
            <a:r>
              <a:rPr lang="sv-SE" dirty="0"/>
              <a:t>Utstickande stamdelar och grova grenar i vältor med skogsbränsle ska kapas så att det blir en jämn kant mot vägen upp till minst 1,5 meters höjd.  </a:t>
            </a:r>
          </a:p>
        </p:txBody>
      </p:sp>
      <p:sp>
        <p:nvSpPr>
          <p:cNvPr id="4" name="Title 1"/>
          <p:cNvSpPr txBox="1">
            <a:spLocks/>
          </p:cNvSpPr>
          <p:nvPr/>
        </p:nvSpPr>
        <p:spPr bwMode="auto">
          <a:xfrm>
            <a:off x="1178868" y="1169372"/>
            <a:ext cx="7776864" cy="1332673"/>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Minska riskerna i trafiken</a:t>
            </a:r>
            <a:br>
              <a:rPr kumimoji="0" lang="sv-SE" sz="4400" b="1" i="0" u="none" strike="noStrike" kern="0" cap="none" spc="0" normalizeH="0" baseline="0" noProof="0" dirty="0">
                <a:ln>
                  <a:noFill/>
                </a:ln>
                <a:solidFill>
                  <a:srgbClr val="75C044"/>
                </a:solidFill>
                <a:effectLst/>
                <a:uLnTx/>
                <a:uFillTx/>
                <a:latin typeface="+mj-lt"/>
                <a:ea typeface="+mj-ea"/>
                <a:cs typeface="+mj-cs"/>
              </a:rPr>
            </a:br>
            <a:endParaRPr kumimoji="0" lang="sv-SE" sz="4400" b="1" i="0" u="none" strike="noStrike" kern="0" cap="none" spc="0" normalizeH="0" baseline="0" noProof="0" dirty="0">
              <a:ln>
                <a:noFill/>
              </a:ln>
              <a:solidFill>
                <a:srgbClr val="75C044"/>
              </a:solidFill>
              <a:effectLst/>
              <a:uLnTx/>
              <a:uFillTx/>
              <a:latin typeface="+mj-lt"/>
              <a:ea typeface="+mj-ea"/>
              <a:cs typeface="+mj-cs"/>
            </a:endParaRPr>
          </a:p>
        </p:txBody>
      </p:sp>
    </p:spTree>
    <p:extLst>
      <p:ext uri="{BB962C8B-B14F-4D97-AF65-F5344CB8AC3E}">
        <p14:creationId xmlns:p14="http://schemas.microsoft.com/office/powerpoint/2010/main" val="1423136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32972" y="2338214"/>
            <a:ext cx="8280970" cy="2664296"/>
          </a:xfrm>
        </p:spPr>
        <p:txBody>
          <a:bodyPr/>
          <a:lstStyle/>
          <a:p>
            <a:pPr>
              <a:buNone/>
            </a:pPr>
            <a:r>
              <a:rPr lang="sv-SE" dirty="0"/>
              <a:t>Vältans placering och utformning</a:t>
            </a:r>
          </a:p>
          <a:p>
            <a:r>
              <a:rPr lang="sv-SE" dirty="0"/>
              <a:t>Lägg upp vältan med stockändarna mot vägen. </a:t>
            </a:r>
            <a:br>
              <a:rPr lang="sv-SE" dirty="0"/>
            </a:br>
            <a:endParaRPr lang="sv-SE" dirty="0"/>
          </a:p>
          <a:p>
            <a:r>
              <a:rPr lang="sv-SE" dirty="0"/>
              <a:t>Vältan får inte vara högre än 4,5 meter ovan vägbanan när den ska lastas på bil för vägtransport.</a:t>
            </a:r>
          </a:p>
        </p:txBody>
      </p:sp>
      <p:sp>
        <p:nvSpPr>
          <p:cNvPr id="4" name="Title 1"/>
          <p:cNvSpPr txBox="1">
            <a:spLocks/>
          </p:cNvSpPr>
          <p:nvPr/>
        </p:nvSpPr>
        <p:spPr bwMode="auto">
          <a:xfrm>
            <a:off x="1178868" y="1169372"/>
            <a:ext cx="7776864" cy="1332673"/>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Minska riskerna i trafiken</a:t>
            </a:r>
            <a:br>
              <a:rPr kumimoji="0" lang="sv-SE" sz="4400" b="1" i="0" u="none" strike="noStrike" kern="0" cap="none" spc="0" normalizeH="0" baseline="0" noProof="0" dirty="0">
                <a:ln>
                  <a:noFill/>
                </a:ln>
                <a:solidFill>
                  <a:srgbClr val="75C044"/>
                </a:solidFill>
                <a:effectLst/>
                <a:uLnTx/>
                <a:uFillTx/>
                <a:latin typeface="+mj-lt"/>
                <a:ea typeface="+mj-ea"/>
                <a:cs typeface="+mj-cs"/>
              </a:rPr>
            </a:br>
            <a:endParaRPr kumimoji="0" lang="sv-SE" sz="4400" b="1" i="0" u="none" strike="noStrike" kern="0" cap="none" spc="0" normalizeH="0" baseline="0" noProof="0" dirty="0">
              <a:ln>
                <a:noFill/>
              </a:ln>
              <a:solidFill>
                <a:srgbClr val="75C044"/>
              </a:solidFill>
              <a:effectLst/>
              <a:uLnTx/>
              <a:uFillTx/>
              <a:latin typeface="+mj-lt"/>
              <a:ea typeface="+mj-ea"/>
              <a:cs typeface="+mj-cs"/>
            </a:endParaRPr>
          </a:p>
        </p:txBody>
      </p:sp>
    </p:spTree>
    <p:extLst>
      <p:ext uri="{BB962C8B-B14F-4D97-AF65-F5344CB8AC3E}">
        <p14:creationId xmlns:p14="http://schemas.microsoft.com/office/powerpoint/2010/main" val="2425749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793" y="3988409"/>
            <a:ext cx="4936602" cy="3117854"/>
          </a:xfrm>
          <a:prstGeom prst="rect">
            <a:avLst/>
          </a:prstGeom>
        </p:spPr>
      </p:pic>
      <p:sp>
        <p:nvSpPr>
          <p:cNvPr id="3" name="Text Placeholder 2"/>
          <p:cNvSpPr>
            <a:spLocks noGrp="1"/>
          </p:cNvSpPr>
          <p:nvPr>
            <p:ph type="body" sz="quarter" idx="10"/>
          </p:nvPr>
        </p:nvSpPr>
        <p:spPr>
          <a:xfrm>
            <a:off x="1232972" y="2338214"/>
            <a:ext cx="8280970" cy="2664296"/>
          </a:xfrm>
        </p:spPr>
        <p:txBody>
          <a:bodyPr/>
          <a:lstStyle/>
          <a:p>
            <a:pPr>
              <a:buNone/>
            </a:pPr>
            <a:r>
              <a:rPr lang="sv-SE" dirty="0"/>
              <a:t>Rekommendationer</a:t>
            </a:r>
          </a:p>
          <a:p>
            <a:r>
              <a:rPr lang="sv-SE" dirty="0"/>
              <a:t>Vältans bredd bör i normalfallet inte överstiga 6 meter, exklusive eventuellt indrag. </a:t>
            </a:r>
          </a:p>
          <a:p>
            <a:r>
              <a:rPr lang="sv-SE" dirty="0"/>
              <a:t>Lägg vältan på underlägg. Var noga vid lastning så att stenar inte följer med i lasset. </a:t>
            </a:r>
          </a:p>
        </p:txBody>
      </p:sp>
      <p:sp>
        <p:nvSpPr>
          <p:cNvPr id="4" name="Title 1"/>
          <p:cNvSpPr txBox="1">
            <a:spLocks/>
          </p:cNvSpPr>
          <p:nvPr/>
        </p:nvSpPr>
        <p:spPr bwMode="auto">
          <a:xfrm>
            <a:off x="1178868" y="1169372"/>
            <a:ext cx="7776864" cy="1332673"/>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Minska riskerna i trafiken</a:t>
            </a:r>
            <a:br>
              <a:rPr kumimoji="0" lang="sv-SE" sz="4400" b="1" i="0" u="none" strike="noStrike" kern="0" cap="none" spc="0" normalizeH="0" baseline="0" noProof="0" dirty="0">
                <a:ln>
                  <a:noFill/>
                </a:ln>
                <a:solidFill>
                  <a:srgbClr val="75C044"/>
                </a:solidFill>
                <a:effectLst/>
                <a:uLnTx/>
                <a:uFillTx/>
                <a:latin typeface="+mj-lt"/>
                <a:ea typeface="+mj-ea"/>
                <a:cs typeface="+mj-cs"/>
              </a:rPr>
            </a:br>
            <a:endParaRPr kumimoji="0" lang="sv-SE" sz="4400" b="1" i="0" u="none" strike="noStrike" kern="0" cap="none" spc="0" normalizeH="0" baseline="0" noProof="0" dirty="0">
              <a:ln>
                <a:noFill/>
              </a:ln>
              <a:solidFill>
                <a:srgbClr val="75C044"/>
              </a:solidFill>
              <a:effectLst/>
              <a:uLnTx/>
              <a:uFillTx/>
              <a:latin typeface="+mj-lt"/>
              <a:ea typeface="+mj-ea"/>
              <a:cs typeface="+mj-cs"/>
            </a:endParaRPr>
          </a:p>
        </p:txBody>
      </p:sp>
    </p:spTree>
    <p:extLst>
      <p:ext uri="{BB962C8B-B14F-4D97-AF65-F5344CB8AC3E}">
        <p14:creationId xmlns:p14="http://schemas.microsoft.com/office/powerpoint/2010/main" val="156594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54909" y="4003277"/>
            <a:ext cx="4932091" cy="3121423"/>
          </a:xfrm>
          <a:prstGeom prst="rect">
            <a:avLst/>
          </a:prstGeom>
        </p:spPr>
      </p:pic>
      <p:sp>
        <p:nvSpPr>
          <p:cNvPr id="3" name="Text Placeholder 2"/>
          <p:cNvSpPr>
            <a:spLocks noGrp="1"/>
          </p:cNvSpPr>
          <p:nvPr>
            <p:ph type="body" sz="quarter" idx="10"/>
          </p:nvPr>
        </p:nvSpPr>
        <p:spPr>
          <a:xfrm>
            <a:off x="1232972" y="2338214"/>
            <a:ext cx="8280970" cy="2664296"/>
          </a:xfrm>
        </p:spPr>
        <p:txBody>
          <a:bodyPr/>
          <a:lstStyle/>
          <a:p>
            <a:pPr>
              <a:buNone/>
            </a:pPr>
            <a:r>
              <a:rPr lang="sv-SE" dirty="0"/>
              <a:t>Rekommendationer</a:t>
            </a:r>
          </a:p>
          <a:p>
            <a:r>
              <a:rPr lang="sv-SE" dirty="0"/>
              <a:t>Koncentrera virke och skogsbränsle till ett fåtal vältor. </a:t>
            </a:r>
          </a:p>
          <a:p>
            <a:r>
              <a:rPr lang="sv-SE" dirty="0"/>
              <a:t>Lägg i normalfallet inte stockar kortare än 2,7 meter i vältan. Det finns risk för att korta stockar faller av under transporten. </a:t>
            </a:r>
          </a:p>
        </p:txBody>
      </p:sp>
      <p:sp>
        <p:nvSpPr>
          <p:cNvPr id="4" name="Title 1"/>
          <p:cNvSpPr txBox="1">
            <a:spLocks/>
          </p:cNvSpPr>
          <p:nvPr/>
        </p:nvSpPr>
        <p:spPr bwMode="auto">
          <a:xfrm>
            <a:off x="1178868" y="1169372"/>
            <a:ext cx="7776864" cy="1332673"/>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Minska riskerna i trafiken</a:t>
            </a:r>
            <a:br>
              <a:rPr kumimoji="0" lang="sv-SE" sz="4400" b="1" i="0" u="none" strike="noStrike" kern="0" cap="none" spc="0" normalizeH="0" baseline="0" noProof="0" dirty="0">
                <a:ln>
                  <a:noFill/>
                </a:ln>
                <a:solidFill>
                  <a:srgbClr val="75C044"/>
                </a:solidFill>
                <a:effectLst/>
                <a:uLnTx/>
                <a:uFillTx/>
                <a:latin typeface="+mj-lt"/>
                <a:ea typeface="+mj-ea"/>
                <a:cs typeface="+mj-cs"/>
              </a:rPr>
            </a:br>
            <a:endParaRPr kumimoji="0" lang="sv-SE" sz="4400" b="1" i="0" u="none" strike="noStrike" kern="0" cap="none" spc="0" normalizeH="0" baseline="0" noProof="0" dirty="0">
              <a:ln>
                <a:noFill/>
              </a:ln>
              <a:solidFill>
                <a:srgbClr val="75C044"/>
              </a:solidFill>
              <a:effectLst/>
              <a:uLnTx/>
              <a:uFillTx/>
              <a:latin typeface="+mj-lt"/>
              <a:ea typeface="+mj-ea"/>
              <a:cs typeface="+mj-cs"/>
            </a:endParaRPr>
          </a:p>
        </p:txBody>
      </p:sp>
    </p:spTree>
    <p:extLst>
      <p:ext uri="{BB962C8B-B14F-4D97-AF65-F5344CB8AC3E}">
        <p14:creationId xmlns:p14="http://schemas.microsoft.com/office/powerpoint/2010/main" val="2123602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54909" y="4003277"/>
            <a:ext cx="4932091" cy="3121423"/>
          </a:xfrm>
          <a:prstGeom prst="rect">
            <a:avLst/>
          </a:prstGeom>
        </p:spPr>
      </p:pic>
      <p:sp>
        <p:nvSpPr>
          <p:cNvPr id="3" name="Text Placeholder 2"/>
          <p:cNvSpPr>
            <a:spLocks noGrp="1"/>
          </p:cNvSpPr>
          <p:nvPr>
            <p:ph type="body" sz="quarter" idx="10"/>
          </p:nvPr>
        </p:nvSpPr>
        <p:spPr>
          <a:xfrm>
            <a:off x="1232972" y="2338214"/>
            <a:ext cx="8280970" cy="2664296"/>
          </a:xfrm>
        </p:spPr>
        <p:txBody>
          <a:bodyPr/>
          <a:lstStyle/>
          <a:p>
            <a:pPr>
              <a:buNone/>
            </a:pPr>
            <a:r>
              <a:rPr lang="sv-SE" dirty="0"/>
              <a:t>Rekommendationer</a:t>
            </a:r>
          </a:p>
          <a:p>
            <a:r>
              <a:rPr lang="sv-SE" dirty="0"/>
              <a:t>Första vältan som möter trafiken skall vara sluttande. </a:t>
            </a:r>
          </a:p>
          <a:p>
            <a:r>
              <a:rPr lang="sv-SE" dirty="0"/>
              <a:t>Alla vältor ska märkas.</a:t>
            </a:r>
          </a:p>
        </p:txBody>
      </p:sp>
      <p:sp>
        <p:nvSpPr>
          <p:cNvPr id="4" name="Title 1"/>
          <p:cNvSpPr txBox="1">
            <a:spLocks/>
          </p:cNvSpPr>
          <p:nvPr/>
        </p:nvSpPr>
        <p:spPr bwMode="auto">
          <a:xfrm>
            <a:off x="1178868" y="1169372"/>
            <a:ext cx="7776864" cy="1332673"/>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Minska riskerna i trafiken</a:t>
            </a:r>
            <a:br>
              <a:rPr kumimoji="0" lang="sv-SE" sz="4400" b="1" i="0" u="none" strike="noStrike" kern="0" cap="none" spc="0" normalizeH="0" baseline="0" noProof="0" dirty="0">
                <a:ln>
                  <a:noFill/>
                </a:ln>
                <a:solidFill>
                  <a:srgbClr val="75C044"/>
                </a:solidFill>
                <a:effectLst/>
                <a:uLnTx/>
                <a:uFillTx/>
                <a:latin typeface="+mj-lt"/>
                <a:ea typeface="+mj-ea"/>
                <a:cs typeface="+mj-cs"/>
              </a:rPr>
            </a:br>
            <a:endParaRPr kumimoji="0" lang="sv-SE" sz="4400" b="1" i="0" u="none" strike="noStrike" kern="0" cap="none" spc="0" normalizeH="0" baseline="0" noProof="0" dirty="0">
              <a:ln>
                <a:noFill/>
              </a:ln>
              <a:solidFill>
                <a:srgbClr val="75C044"/>
              </a:solidFill>
              <a:effectLst/>
              <a:uLnTx/>
              <a:uFillTx/>
              <a:latin typeface="+mj-lt"/>
              <a:ea typeface="+mj-ea"/>
              <a:cs typeface="+mj-cs"/>
            </a:endParaRPr>
          </a:p>
        </p:txBody>
      </p:sp>
    </p:spTree>
    <p:extLst>
      <p:ext uri="{BB962C8B-B14F-4D97-AF65-F5344CB8AC3E}">
        <p14:creationId xmlns:p14="http://schemas.microsoft.com/office/powerpoint/2010/main" val="3147364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78868" y="1169372"/>
            <a:ext cx="7776864" cy="1332673"/>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Enskild väg</a:t>
            </a:r>
            <a:br>
              <a:rPr kumimoji="0" lang="sv-SE" sz="4400" b="1" i="0" u="none" strike="noStrike" kern="0" cap="none" spc="0" normalizeH="0" baseline="0" noProof="0" dirty="0">
                <a:ln>
                  <a:noFill/>
                </a:ln>
                <a:solidFill>
                  <a:srgbClr val="75C044"/>
                </a:solidFill>
                <a:effectLst/>
                <a:uLnTx/>
                <a:uFillTx/>
                <a:latin typeface="+mj-lt"/>
                <a:ea typeface="+mj-ea"/>
                <a:cs typeface="+mj-cs"/>
              </a:rPr>
            </a:br>
            <a:endParaRPr kumimoji="0" lang="sv-SE" sz="4400" b="1" i="0" u="none" strike="noStrike" kern="0" cap="none" spc="0" normalizeH="0" baseline="0" noProof="0" dirty="0">
              <a:ln>
                <a:noFill/>
              </a:ln>
              <a:solidFill>
                <a:srgbClr val="75C044"/>
              </a:solidFill>
              <a:effectLst/>
              <a:uLnTx/>
              <a:uFillTx/>
              <a:latin typeface="+mj-lt"/>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544" y="4498454"/>
            <a:ext cx="6395455" cy="2626246"/>
          </a:xfrm>
          <a:prstGeom prst="rect">
            <a:avLst/>
          </a:prstGeom>
        </p:spPr>
      </p:pic>
      <p:sp>
        <p:nvSpPr>
          <p:cNvPr id="6" name="Text Placeholder 5"/>
          <p:cNvSpPr>
            <a:spLocks noGrp="1"/>
          </p:cNvSpPr>
          <p:nvPr>
            <p:ph type="body" sz="quarter" idx="10"/>
          </p:nvPr>
        </p:nvSpPr>
        <p:spPr/>
        <p:txBody>
          <a:bodyPr/>
          <a:lstStyle/>
          <a:p>
            <a:r>
              <a:rPr lang="sv-SE" dirty="0"/>
              <a:t>Väghållaren eller markägaren bestämmer var vältan ska placeras</a:t>
            </a:r>
          </a:p>
          <a:p>
            <a:r>
              <a:rPr lang="sv-SE" dirty="0"/>
              <a:t>Ett minsta avstånd från välta till vägkant bör vara 1,5 – 3 meter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78868" y="1169372"/>
            <a:ext cx="7776864" cy="1332673"/>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Alla vägar</a:t>
            </a:r>
            <a:br>
              <a:rPr kumimoji="0" lang="sv-SE" sz="4400" b="1" i="0" u="none" strike="noStrike" kern="0" cap="none" spc="0" normalizeH="0" baseline="0" noProof="0" dirty="0">
                <a:ln>
                  <a:noFill/>
                </a:ln>
                <a:solidFill>
                  <a:srgbClr val="75C044"/>
                </a:solidFill>
                <a:effectLst/>
                <a:uLnTx/>
                <a:uFillTx/>
                <a:latin typeface="+mj-lt"/>
                <a:ea typeface="+mj-ea"/>
                <a:cs typeface="+mj-cs"/>
              </a:rPr>
            </a:br>
            <a:endParaRPr kumimoji="0" lang="sv-SE" sz="4400" b="1" i="0" u="none" strike="noStrike" kern="0" cap="none" spc="0" normalizeH="0" baseline="0" noProof="0" dirty="0">
              <a:ln>
                <a:noFill/>
              </a:ln>
              <a:solidFill>
                <a:srgbClr val="75C044"/>
              </a:solidFill>
              <a:effectLst/>
              <a:uLnTx/>
              <a:uFillTx/>
              <a:latin typeface="+mj-lt"/>
              <a:ea typeface="+mj-ea"/>
              <a:cs typeface="+mj-cs"/>
            </a:endParaRPr>
          </a:p>
        </p:txBody>
      </p:sp>
      <p:sp>
        <p:nvSpPr>
          <p:cNvPr id="6" name="Text Placeholder 5"/>
          <p:cNvSpPr>
            <a:spLocks noGrp="1"/>
          </p:cNvSpPr>
          <p:nvPr>
            <p:ph type="body" sz="quarter" idx="10"/>
          </p:nvPr>
        </p:nvSpPr>
        <p:spPr/>
        <p:txBody>
          <a:bodyPr/>
          <a:lstStyle/>
          <a:p>
            <a:r>
              <a:rPr lang="sv-SE" dirty="0"/>
              <a:t>Vägen ska städas och skador ska anmälas</a:t>
            </a:r>
          </a:p>
          <a:p>
            <a:r>
              <a:rPr lang="sv-SE" dirty="0"/>
              <a:t>Den som skadat vägen har betalningsansvar</a:t>
            </a:r>
          </a:p>
        </p:txBody>
      </p:sp>
    </p:spTree>
    <p:extLst>
      <p:ext uri="{BB962C8B-B14F-4D97-AF65-F5344CB8AC3E}">
        <p14:creationId xmlns:p14="http://schemas.microsoft.com/office/powerpoint/2010/main" val="2221451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X6-Lastning vägmärke"/>
          <p:cNvPicPr>
            <a:picLocks noChangeAspect="1" noChangeArrowheads="1"/>
          </p:cNvPicPr>
          <p:nvPr/>
        </p:nvPicPr>
        <p:blipFill>
          <a:blip r:embed="rId3" cstate="print"/>
          <a:srcRect/>
          <a:stretch>
            <a:fillRect/>
          </a:stretch>
        </p:blipFill>
        <p:spPr bwMode="auto">
          <a:xfrm>
            <a:off x="5787683" y="2545080"/>
            <a:ext cx="2968153" cy="2313413"/>
          </a:xfrm>
          <a:prstGeom prst="rect">
            <a:avLst/>
          </a:prstGeom>
          <a:noFill/>
          <a:ln w="9525">
            <a:noFill/>
            <a:miter lim="800000"/>
            <a:headEnd/>
            <a:tailEnd/>
          </a:ln>
        </p:spPr>
      </p:pic>
      <p:sp>
        <p:nvSpPr>
          <p:cNvPr id="3" name="Text Placeholder 2"/>
          <p:cNvSpPr>
            <a:spLocks noGrp="1"/>
          </p:cNvSpPr>
          <p:nvPr>
            <p:ph type="body" sz="quarter" idx="10"/>
          </p:nvPr>
        </p:nvSpPr>
        <p:spPr>
          <a:xfrm>
            <a:off x="1202492" y="2338214"/>
            <a:ext cx="8280970" cy="2664296"/>
          </a:xfrm>
        </p:spPr>
        <p:txBody>
          <a:bodyPr/>
          <a:lstStyle/>
          <a:p>
            <a:r>
              <a:rPr lang="sv-SE" b="1" dirty="0"/>
              <a:t>Arbetsmiljö och säkerhet</a:t>
            </a:r>
          </a:p>
          <a:p>
            <a:pPr lvl="1"/>
            <a:r>
              <a:rPr lang="sv-SE" dirty="0"/>
              <a:t>Hastighetssänkning </a:t>
            </a:r>
          </a:p>
          <a:p>
            <a:pPr lvl="1"/>
            <a:r>
              <a:rPr lang="sv-SE" dirty="0"/>
              <a:t>Skyltar</a:t>
            </a:r>
          </a:p>
          <a:p>
            <a:pPr lvl="1"/>
            <a:r>
              <a:rPr lang="sv-SE" dirty="0"/>
              <a:t>Befintliga sidoräcken</a:t>
            </a:r>
          </a:p>
          <a:p>
            <a:pPr lvl="1"/>
            <a:r>
              <a:rPr lang="sv-SE" dirty="0"/>
              <a:t>Tillfälliga räcken</a:t>
            </a:r>
          </a:p>
          <a:p>
            <a:pPr lvl="1"/>
            <a:r>
              <a:rPr lang="sv-SE" dirty="0"/>
              <a:t>Påkörningsskydd </a:t>
            </a:r>
          </a:p>
          <a:p>
            <a:pPr lvl="1">
              <a:buNone/>
            </a:pPr>
            <a:endParaRPr lang="sv-SE" dirty="0"/>
          </a:p>
        </p:txBody>
      </p:sp>
      <p:sp>
        <p:nvSpPr>
          <p:cNvPr id="4" name="Title 1"/>
          <p:cNvSpPr txBox="1">
            <a:spLocks/>
          </p:cNvSpPr>
          <p:nvPr/>
        </p:nvSpPr>
        <p:spPr bwMode="auto">
          <a:xfrm>
            <a:off x="1178868" y="1169372"/>
            <a:ext cx="7776864" cy="1332673"/>
          </a:xfrm>
          <a:prstGeom prst="rect">
            <a:avLst/>
          </a:prstGeom>
          <a:noFill/>
          <a:ln w="9525">
            <a:noFill/>
            <a:miter lim="800000"/>
            <a:headEnd/>
            <a:tailEnd/>
          </a:ln>
        </p:spPr>
        <p:txBody>
          <a:bodyPr vert="horz" wrap="square" lIns="100584" tIns="50292" rIns="100584" bIns="50292" numCol="1" anchor="b" anchorCtr="0" compatLnSpc="1">
            <a:prstTxWarp prst="textNoShape">
              <a:avLst/>
            </a:prstTxWarp>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sv-SE" sz="3600" i="0" u="none" strike="noStrike" kern="0" cap="none" spc="0" normalizeH="0" baseline="0" noProof="0" dirty="0">
                <a:ln>
                  <a:noFill/>
                </a:ln>
                <a:solidFill>
                  <a:srgbClr val="75C044"/>
                </a:solidFill>
                <a:effectLst/>
                <a:uLnTx/>
                <a:uFillTx/>
                <a:latin typeface="+mj-lt"/>
                <a:ea typeface="+mj-ea"/>
                <a:cs typeface="+mj-cs"/>
              </a:rPr>
              <a:t>Minska riskerna i trafiken</a:t>
            </a:r>
            <a:br>
              <a:rPr kumimoji="0" lang="sv-SE" sz="4400" b="1" i="0" u="none" strike="noStrike" kern="0" cap="none" spc="0" normalizeH="0" baseline="0" noProof="0" dirty="0">
                <a:ln>
                  <a:noFill/>
                </a:ln>
                <a:solidFill>
                  <a:srgbClr val="75C044"/>
                </a:solidFill>
                <a:effectLst/>
                <a:uLnTx/>
                <a:uFillTx/>
                <a:latin typeface="+mj-lt"/>
                <a:ea typeface="+mj-ea"/>
                <a:cs typeface="+mj-cs"/>
              </a:rPr>
            </a:br>
            <a:endParaRPr kumimoji="0" lang="sv-SE" sz="4400" b="1" i="0" u="none" strike="noStrike" kern="0" cap="none" spc="0" normalizeH="0" baseline="0" noProof="0" dirty="0">
              <a:ln>
                <a:noFill/>
              </a:ln>
              <a:solidFill>
                <a:srgbClr val="75C044"/>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3060" y="1124531"/>
            <a:ext cx="8134102" cy="717119"/>
          </a:xfrm>
        </p:spPr>
        <p:txBody>
          <a:bodyPr/>
          <a:lstStyle/>
          <a:p>
            <a:r>
              <a:rPr lang="sv-SE" sz="4000" b="0" dirty="0">
                <a:latin typeface="+mn-lt"/>
              </a:rPr>
              <a:t>Begreppsförklaringar</a:t>
            </a:r>
          </a:p>
        </p:txBody>
      </p:sp>
      <p:sp>
        <p:nvSpPr>
          <p:cNvPr id="6" name="Text Placeholder 5"/>
          <p:cNvSpPr>
            <a:spLocks noGrp="1"/>
          </p:cNvSpPr>
          <p:nvPr>
            <p:ph type="body" sz="quarter" idx="10"/>
          </p:nvPr>
        </p:nvSpPr>
        <p:spPr/>
        <p:txBody>
          <a:bodyPr/>
          <a:lstStyle/>
          <a:p>
            <a:pPr lvl="1"/>
            <a:r>
              <a:rPr lang="sv-SE" dirty="0"/>
              <a:t>Upplag</a:t>
            </a:r>
          </a:p>
          <a:p>
            <a:pPr lvl="1"/>
            <a:r>
              <a:rPr lang="sv-SE" dirty="0"/>
              <a:t>Virke</a:t>
            </a:r>
          </a:p>
          <a:p>
            <a:pPr lvl="1"/>
            <a:r>
              <a:rPr lang="sv-SE" dirty="0"/>
              <a:t>Skogsbränsle</a:t>
            </a:r>
          </a:p>
          <a:p>
            <a:pPr lvl="1"/>
            <a:r>
              <a:rPr lang="sv-SE" dirty="0"/>
              <a:t>Välta</a:t>
            </a:r>
          </a:p>
          <a:p>
            <a:pPr marL="503238" lvl="1" indent="0">
              <a:buNone/>
            </a:pPr>
            <a:endParaRPr lang="sv-SE" dirty="0"/>
          </a:p>
        </p:txBody>
      </p:sp>
      <p:pic>
        <p:nvPicPr>
          <p:cNvPr id="2" name="Picture 1"/>
          <p:cNvPicPr>
            <a:picLocks noChangeAspect="1"/>
          </p:cNvPicPr>
          <p:nvPr/>
        </p:nvPicPr>
        <p:blipFill>
          <a:blip r:embed="rId3"/>
          <a:stretch>
            <a:fillRect/>
          </a:stretch>
        </p:blipFill>
        <p:spPr>
          <a:xfrm>
            <a:off x="4155637" y="1841650"/>
            <a:ext cx="6131363" cy="3448892"/>
          </a:xfrm>
          <a:prstGeom prst="rect">
            <a:avLst/>
          </a:prstGeom>
        </p:spPr>
      </p:pic>
    </p:spTree>
    <p:extLst>
      <p:ext uri="{BB962C8B-B14F-4D97-AF65-F5344CB8AC3E}">
        <p14:creationId xmlns:p14="http://schemas.microsoft.com/office/powerpoint/2010/main" val="1131945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63" y="1121206"/>
            <a:ext cx="8134102" cy="717119"/>
          </a:xfrm>
        </p:spPr>
        <p:txBody>
          <a:bodyPr/>
          <a:lstStyle/>
          <a:p>
            <a:r>
              <a:rPr lang="sv-SE" sz="4000" b="0" dirty="0"/>
              <a:t>Sammanfattningsvis …</a:t>
            </a:r>
          </a:p>
        </p:txBody>
      </p:sp>
      <p:sp>
        <p:nvSpPr>
          <p:cNvPr id="5" name="Text Placeholder 4"/>
          <p:cNvSpPr>
            <a:spLocks noGrp="1"/>
          </p:cNvSpPr>
          <p:nvPr>
            <p:ph type="body" sz="quarter" idx="10"/>
          </p:nvPr>
        </p:nvSpPr>
        <p:spPr>
          <a:xfrm>
            <a:off x="5215508" y="2338214"/>
            <a:ext cx="4176514" cy="4032250"/>
          </a:xfrm>
        </p:spPr>
        <p:txBody>
          <a:bodyPr/>
          <a:lstStyle/>
          <a:p>
            <a:r>
              <a:rPr lang="sv-SE" dirty="0"/>
              <a:t>Ansök om tillstånd</a:t>
            </a:r>
          </a:p>
          <a:p>
            <a:r>
              <a:rPr lang="sv-SE" dirty="0"/>
              <a:t>Anmäl varje upplag</a:t>
            </a:r>
          </a:p>
          <a:p>
            <a:r>
              <a:rPr lang="sv-SE" dirty="0"/>
              <a:t>Följ instruktionen</a:t>
            </a:r>
            <a:br>
              <a:rPr lang="sv-SE" dirty="0"/>
            </a:br>
            <a:endParaRPr lang="sv-SE" dirty="0"/>
          </a:p>
          <a:p>
            <a:r>
              <a:rPr lang="sv-SE" dirty="0"/>
              <a:t>De flesta riskerna går att undvika med sunt förnuft.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72" y="1978174"/>
            <a:ext cx="4675377" cy="472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584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925508" y="2986286"/>
            <a:ext cx="8712968" cy="381000"/>
          </a:xfrm>
        </p:spPr>
        <p:txBody>
          <a:bodyPr/>
          <a:lstStyle/>
          <a:p>
            <a:r>
              <a:rPr lang="sv-SE" sz="2400" dirty="0"/>
              <a:t>Skogforsk och Trafikverket i samarbete</a:t>
            </a:r>
          </a:p>
        </p:txBody>
      </p:sp>
      <p:sp>
        <p:nvSpPr>
          <p:cNvPr id="7" name="Title 6"/>
          <p:cNvSpPr>
            <a:spLocks noGrp="1"/>
          </p:cNvSpPr>
          <p:nvPr>
            <p:ph type="title"/>
          </p:nvPr>
        </p:nvSpPr>
        <p:spPr>
          <a:xfrm>
            <a:off x="897831" y="2122190"/>
            <a:ext cx="8710165" cy="840230"/>
          </a:xfrm>
        </p:spPr>
        <p:txBody>
          <a:bodyPr/>
          <a:lstStyle/>
          <a:p>
            <a:r>
              <a:rPr lang="sv-SE" b="1" dirty="0"/>
              <a:t>Generella tillstånd</a:t>
            </a:r>
          </a:p>
        </p:txBody>
      </p:sp>
      <p:sp>
        <p:nvSpPr>
          <p:cNvPr id="102" name="Subtitle 9"/>
          <p:cNvSpPr txBox="1">
            <a:spLocks/>
          </p:cNvSpPr>
          <p:nvPr/>
        </p:nvSpPr>
        <p:spPr bwMode="auto">
          <a:xfrm>
            <a:off x="2778284" y="3858756"/>
            <a:ext cx="4896544" cy="898949"/>
          </a:xfrm>
          <a:prstGeom prst="rect">
            <a:avLst/>
          </a:prstGeom>
          <a:noFill/>
          <a:ln w="9525">
            <a:noFill/>
            <a:miter lim="800000"/>
            <a:headEnd/>
            <a:tailEnd/>
          </a:ln>
        </p:spPr>
        <p:txBody>
          <a:bodyPr vert="horz" wrap="square" lIns="100584" tIns="50292" rIns="100584" bIns="50292" numCol="1" anchor="t" anchorCtr="0" compatLnSpc="1">
            <a:prstTxWarp prst="textNoShape">
              <a:avLst/>
            </a:prstTxWarp>
          </a:bodyPr>
          <a:lstStyle>
            <a:lvl1pPr marL="0" indent="0" algn="ctr" defTabSz="1006475" rtl="0" eaLnBrk="1" fontAlgn="base" hangingPunct="1">
              <a:spcBef>
                <a:spcPct val="20000"/>
              </a:spcBef>
              <a:spcAft>
                <a:spcPct val="0"/>
              </a:spcAft>
              <a:buClr>
                <a:srgbClr val="75C044"/>
              </a:buClr>
              <a:buSzPct val="115000"/>
              <a:buFont typeface="Wingdings" pitchFamily="2" charset="2"/>
              <a:buNone/>
              <a:defRPr sz="1400">
                <a:solidFill>
                  <a:schemeClr val="bg1"/>
                </a:solidFill>
                <a:latin typeface="+mn-lt"/>
                <a:ea typeface="+mn-ea"/>
                <a:cs typeface="+mn-cs"/>
              </a:defRPr>
            </a:lvl1pPr>
            <a:lvl2pPr marL="817563" indent="-314325" algn="l" defTabSz="1006475" rtl="0" eaLnBrk="1" fontAlgn="base" hangingPunct="1">
              <a:spcBef>
                <a:spcPct val="20000"/>
              </a:spcBef>
              <a:spcAft>
                <a:spcPct val="0"/>
              </a:spcAft>
              <a:buClr>
                <a:srgbClr val="75C044"/>
              </a:buClr>
              <a:buSzPct val="115000"/>
              <a:buFont typeface="Arial" pitchFamily="34" charset="0"/>
              <a:buChar char="•"/>
              <a:defRPr sz="2400">
                <a:solidFill>
                  <a:schemeClr val="tx1"/>
                </a:solidFill>
                <a:latin typeface="+mn-lt"/>
              </a:defRPr>
            </a:lvl2pPr>
            <a:lvl3pPr marL="1344613" indent="-338138" algn="l" defTabSz="1006475" rtl="0" eaLnBrk="1" fontAlgn="base" hangingPunct="1">
              <a:spcBef>
                <a:spcPct val="20000"/>
              </a:spcBef>
              <a:spcAft>
                <a:spcPct val="0"/>
              </a:spcAft>
              <a:buClr>
                <a:srgbClr val="75C044"/>
              </a:buClr>
              <a:buSzPct val="110000"/>
              <a:buFont typeface="Times New Roman" pitchFamily="18" charset="0"/>
              <a:buChar char="─"/>
              <a:defRPr sz="2000">
                <a:solidFill>
                  <a:schemeClr val="tx1"/>
                </a:solidFill>
                <a:latin typeface="+mn-lt"/>
              </a:defRPr>
            </a:lvl3pPr>
            <a:lvl4pPr marL="1760538" indent="-252413" algn="l" defTabSz="1006475" rtl="0" eaLnBrk="1" fontAlgn="base" hangingPunct="1">
              <a:spcBef>
                <a:spcPct val="20000"/>
              </a:spcBef>
              <a:spcAft>
                <a:spcPct val="0"/>
              </a:spcAft>
              <a:buClr>
                <a:schemeClr val="bg2"/>
              </a:buClr>
              <a:buFont typeface="Arial" pitchFamily="34" charset="0"/>
              <a:buChar char="•"/>
              <a:defRPr sz="2000">
                <a:solidFill>
                  <a:schemeClr val="tx1"/>
                </a:solidFill>
                <a:latin typeface="+mn-lt"/>
              </a:defRPr>
            </a:lvl4pPr>
            <a:lvl5pPr marL="2263775" indent="-252413" algn="l" defTabSz="1006475" rtl="0" eaLnBrk="1" fontAlgn="base" hangingPunct="1">
              <a:spcBef>
                <a:spcPct val="20000"/>
              </a:spcBef>
              <a:spcAft>
                <a:spcPct val="0"/>
              </a:spcAft>
              <a:buClr>
                <a:schemeClr val="bg2"/>
              </a:buClr>
              <a:buChar char="•"/>
              <a:defRPr sz="2200">
                <a:solidFill>
                  <a:schemeClr val="tx1"/>
                </a:solidFill>
                <a:latin typeface="+mn-lt"/>
              </a:defRPr>
            </a:lvl5pPr>
            <a:lvl6pPr marL="2720975" indent="-252413" algn="l" defTabSz="1006475" rtl="0" eaLnBrk="1" fontAlgn="base" hangingPunct="1">
              <a:spcBef>
                <a:spcPct val="20000"/>
              </a:spcBef>
              <a:spcAft>
                <a:spcPct val="0"/>
              </a:spcAft>
              <a:buClr>
                <a:schemeClr val="bg2"/>
              </a:buClr>
              <a:buChar char="•"/>
              <a:defRPr sz="2200">
                <a:solidFill>
                  <a:schemeClr val="tx1"/>
                </a:solidFill>
                <a:latin typeface="+mn-lt"/>
              </a:defRPr>
            </a:lvl6pPr>
            <a:lvl7pPr marL="3178175" indent="-252413" algn="l" defTabSz="1006475" rtl="0" eaLnBrk="1" fontAlgn="base" hangingPunct="1">
              <a:spcBef>
                <a:spcPct val="20000"/>
              </a:spcBef>
              <a:spcAft>
                <a:spcPct val="0"/>
              </a:spcAft>
              <a:buClr>
                <a:schemeClr val="bg2"/>
              </a:buClr>
              <a:buChar char="•"/>
              <a:defRPr sz="2200">
                <a:solidFill>
                  <a:schemeClr val="tx1"/>
                </a:solidFill>
                <a:latin typeface="+mn-lt"/>
              </a:defRPr>
            </a:lvl7pPr>
            <a:lvl8pPr marL="3635375" indent="-252413" algn="l" defTabSz="1006475" rtl="0" eaLnBrk="1" fontAlgn="base" hangingPunct="1">
              <a:spcBef>
                <a:spcPct val="20000"/>
              </a:spcBef>
              <a:spcAft>
                <a:spcPct val="0"/>
              </a:spcAft>
              <a:buClr>
                <a:schemeClr val="bg2"/>
              </a:buClr>
              <a:buChar char="•"/>
              <a:defRPr sz="2200">
                <a:solidFill>
                  <a:schemeClr val="tx1"/>
                </a:solidFill>
                <a:latin typeface="+mn-lt"/>
              </a:defRPr>
            </a:lvl8pPr>
            <a:lvl9pPr marL="4092575" indent="-252413" algn="l" defTabSz="1006475" rtl="0" eaLnBrk="1" fontAlgn="base" hangingPunct="1">
              <a:spcBef>
                <a:spcPct val="20000"/>
              </a:spcBef>
              <a:spcAft>
                <a:spcPct val="0"/>
              </a:spcAft>
              <a:buClr>
                <a:schemeClr val="bg2"/>
              </a:buClr>
              <a:buChar char="•"/>
              <a:defRPr sz="2200">
                <a:solidFill>
                  <a:schemeClr val="tx1"/>
                </a:solidFill>
                <a:latin typeface="+mn-lt"/>
              </a:defRPr>
            </a:lvl9pPr>
          </a:lstStyle>
          <a:p>
            <a:pPr algn="l"/>
            <a:r>
              <a:rPr lang="sv-SE" sz="1600" dirty="0"/>
              <a:t>Medredaktörer: 	Skogsbranschen</a:t>
            </a:r>
          </a:p>
          <a:p>
            <a:pPr algn="l"/>
            <a:r>
              <a:rPr lang="sv-SE" sz="1600" dirty="0"/>
              <a:t>		Skogsindustrierna</a:t>
            </a:r>
          </a:p>
          <a:p>
            <a:pPr algn="l"/>
            <a:r>
              <a:rPr lang="sv-SE" sz="1600" dirty="0"/>
              <a:t>		SMF</a:t>
            </a:r>
          </a:p>
        </p:txBody>
      </p:sp>
    </p:spTree>
    <p:extLst>
      <p:ext uri="{BB962C8B-B14F-4D97-AF65-F5344CB8AC3E}">
        <p14:creationId xmlns:p14="http://schemas.microsoft.com/office/powerpoint/2010/main" val="3738795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3060" y="1124531"/>
            <a:ext cx="8134102" cy="717119"/>
          </a:xfrm>
        </p:spPr>
        <p:txBody>
          <a:bodyPr/>
          <a:lstStyle/>
          <a:p>
            <a:r>
              <a:rPr lang="sv-SE" sz="4000" b="0" dirty="0">
                <a:latin typeface="+mn-lt"/>
              </a:rPr>
              <a:t>Begreppsförklaringar</a:t>
            </a:r>
          </a:p>
        </p:txBody>
      </p:sp>
      <p:sp>
        <p:nvSpPr>
          <p:cNvPr id="6" name="Text Placeholder 5"/>
          <p:cNvSpPr>
            <a:spLocks noGrp="1"/>
          </p:cNvSpPr>
          <p:nvPr>
            <p:ph type="body" sz="quarter" idx="10"/>
          </p:nvPr>
        </p:nvSpPr>
        <p:spPr/>
        <p:txBody>
          <a:bodyPr/>
          <a:lstStyle/>
          <a:p>
            <a:pPr lvl="1"/>
            <a:r>
              <a:rPr lang="sv-SE" dirty="0"/>
              <a:t>Väghållare</a:t>
            </a:r>
          </a:p>
          <a:p>
            <a:pPr lvl="1"/>
            <a:r>
              <a:rPr lang="sv-SE" dirty="0"/>
              <a:t>Allmän väg</a:t>
            </a:r>
          </a:p>
          <a:p>
            <a:pPr lvl="1"/>
            <a:r>
              <a:rPr lang="sv-SE" dirty="0"/>
              <a:t>Enskild väg</a:t>
            </a:r>
          </a:p>
          <a:p>
            <a:pPr lvl="1"/>
            <a:r>
              <a:rPr lang="sv-SE" dirty="0"/>
              <a:t>Vägområde</a:t>
            </a:r>
          </a:p>
          <a:p>
            <a:pPr lvl="1"/>
            <a:r>
              <a:rPr lang="sv-SE" dirty="0"/>
              <a:t>Säkerhetsavstånd</a:t>
            </a:r>
          </a:p>
          <a:p>
            <a:pPr lvl="1"/>
            <a:r>
              <a:rPr lang="sv-SE" dirty="0"/>
              <a:t>Vägkant</a:t>
            </a:r>
          </a:p>
          <a:p>
            <a:pPr lvl="1"/>
            <a:r>
              <a:rPr lang="sv-SE" dirty="0"/>
              <a:t>Räckets arbetsbredd</a:t>
            </a:r>
          </a:p>
          <a:p>
            <a:pPr lvl="1"/>
            <a:endParaRPr lang="sv-SE" dirty="0"/>
          </a:p>
        </p:txBody>
      </p:sp>
      <p:pic>
        <p:nvPicPr>
          <p:cNvPr id="2" name="Picture 1"/>
          <p:cNvPicPr>
            <a:picLocks noChangeAspect="1"/>
          </p:cNvPicPr>
          <p:nvPr/>
        </p:nvPicPr>
        <p:blipFill rotWithShape="1">
          <a:blip r:embed="rId3"/>
          <a:srcRect l="21300" t="8296" r="40900" b="11387"/>
          <a:stretch/>
        </p:blipFill>
        <p:spPr>
          <a:xfrm>
            <a:off x="5647556" y="2332389"/>
            <a:ext cx="3888432" cy="3744416"/>
          </a:xfrm>
          <a:prstGeom prst="rect">
            <a:avLst/>
          </a:prstGeom>
        </p:spPr>
      </p:pic>
    </p:spTree>
    <p:extLst>
      <p:ext uri="{BB962C8B-B14F-4D97-AF65-F5344CB8AC3E}">
        <p14:creationId xmlns:p14="http://schemas.microsoft.com/office/powerpoint/2010/main" val="789123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63" y="1121206"/>
            <a:ext cx="8134102" cy="717119"/>
          </a:xfrm>
        </p:spPr>
        <p:txBody>
          <a:bodyPr/>
          <a:lstStyle/>
          <a:p>
            <a:r>
              <a:rPr lang="sv-SE" sz="4000" b="0" dirty="0"/>
              <a:t>När måste man söka tillstånd?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863" y="2122190"/>
            <a:ext cx="4675377" cy="472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840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63" y="1182761"/>
            <a:ext cx="8134102" cy="655564"/>
          </a:xfrm>
        </p:spPr>
        <p:txBody>
          <a:bodyPr/>
          <a:lstStyle/>
          <a:p>
            <a:r>
              <a:rPr lang="sv-SE" sz="3600" b="0" dirty="0"/>
              <a:t>Tillstånd krävs alltid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55676"/>
            <a:ext cx="10287000" cy="4664582"/>
          </a:xfrm>
          <a:prstGeom prst="rect">
            <a:avLst/>
          </a:prstGeom>
        </p:spPr>
      </p:pic>
      <p:sp>
        <p:nvSpPr>
          <p:cNvPr id="4" name="Rectangle 3"/>
          <p:cNvSpPr/>
          <p:nvPr/>
        </p:nvSpPr>
        <p:spPr bwMode="auto">
          <a:xfrm>
            <a:off x="2291409" y="2329013"/>
            <a:ext cx="3716187" cy="69352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sv-SE" sz="3600" b="1" i="0" u="none" strike="noStrike" cap="none" normalizeH="0" baseline="0" dirty="0">
                <a:ln>
                  <a:noFill/>
                </a:ln>
                <a:solidFill>
                  <a:schemeClr val="tx1"/>
                </a:solidFill>
                <a:effectLst/>
                <a:latin typeface="Times New Roman" charset="0"/>
              </a:rPr>
              <a:t>A</a:t>
            </a:r>
            <a:endParaRPr kumimoji="0" lang="sv-SE" sz="2400" b="1" i="0" u="none" strike="noStrike" cap="none" normalizeH="0" baseline="0" dirty="0">
              <a:ln>
                <a:noFill/>
              </a:ln>
              <a:solidFill>
                <a:schemeClr val="tx1"/>
              </a:solidFill>
              <a:effectLst/>
              <a:latin typeface="Times New Roman" charset="0"/>
            </a:endParaRPr>
          </a:p>
        </p:txBody>
      </p:sp>
      <p:sp>
        <p:nvSpPr>
          <p:cNvPr id="6" name="Rectangle 5"/>
          <p:cNvSpPr/>
          <p:nvPr/>
        </p:nvSpPr>
        <p:spPr bwMode="auto">
          <a:xfrm>
            <a:off x="6007596" y="2329013"/>
            <a:ext cx="2016224" cy="69352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sv-SE" sz="3600" b="1" dirty="0">
                <a:solidFill>
                  <a:schemeClr val="tx1"/>
                </a:solidFill>
                <a:latin typeface="Times New Roman" charset="0"/>
              </a:rPr>
              <a:t>B</a:t>
            </a:r>
            <a:endParaRPr kumimoji="0" lang="sv-SE" sz="2400" b="1" i="0" u="none" strike="noStrike" cap="none" normalizeH="0" baseline="0" dirty="0">
              <a:ln>
                <a:noFill/>
              </a:ln>
              <a:solidFill>
                <a:schemeClr val="tx1"/>
              </a:solidFill>
              <a:effectLst/>
              <a:latin typeface="Times New Roman" charset="0"/>
            </a:endParaRPr>
          </a:p>
        </p:txBody>
      </p:sp>
      <p:sp>
        <p:nvSpPr>
          <p:cNvPr id="7" name="Rectangle 6"/>
          <p:cNvSpPr/>
          <p:nvPr/>
        </p:nvSpPr>
        <p:spPr bwMode="auto">
          <a:xfrm>
            <a:off x="1" y="2329013"/>
            <a:ext cx="2291408" cy="69352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sv-SE" sz="3600" b="1" dirty="0">
                <a:solidFill>
                  <a:schemeClr val="tx1"/>
                </a:solidFill>
                <a:latin typeface="Times New Roman" charset="0"/>
              </a:rPr>
              <a:t>B</a:t>
            </a:r>
            <a:endParaRPr kumimoji="0" lang="sv-SE" sz="2400" b="1" i="0" u="none" strike="noStrike" cap="none" normalizeH="0" baseline="0" dirty="0">
              <a:ln>
                <a:noFill/>
              </a:ln>
              <a:solidFill>
                <a:schemeClr val="tx1"/>
              </a:solidFill>
              <a:effectLst/>
              <a:latin typeface="Times New Roman" charset="0"/>
            </a:endParaRPr>
          </a:p>
        </p:txBody>
      </p:sp>
    </p:spTree>
    <p:extLst>
      <p:ext uri="{BB962C8B-B14F-4D97-AF65-F5344CB8AC3E}">
        <p14:creationId xmlns:p14="http://schemas.microsoft.com/office/powerpoint/2010/main" val="71555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060" y="501485"/>
            <a:ext cx="8638158" cy="1332673"/>
          </a:xfrm>
        </p:spPr>
        <p:txBody>
          <a:bodyPr/>
          <a:lstStyle/>
          <a:p>
            <a:r>
              <a:rPr lang="sv-SE" sz="4000" b="0" dirty="0"/>
              <a:t>Det finns två typer av tillstånd </a:t>
            </a:r>
            <a:br>
              <a:rPr lang="sv-SE" sz="4000" b="0" dirty="0"/>
            </a:br>
            <a:r>
              <a:rPr lang="sv-SE" sz="4000" b="0" dirty="0"/>
              <a:t>för upplag vid allmänna vägar</a:t>
            </a:r>
          </a:p>
        </p:txBody>
      </p:sp>
      <p:sp>
        <p:nvSpPr>
          <p:cNvPr id="5" name="Text Placeholder 4"/>
          <p:cNvSpPr>
            <a:spLocks noGrp="1"/>
          </p:cNvSpPr>
          <p:nvPr>
            <p:ph type="body" sz="quarter" idx="10"/>
          </p:nvPr>
        </p:nvSpPr>
        <p:spPr>
          <a:xfrm>
            <a:off x="1183060" y="2338214"/>
            <a:ext cx="8208962" cy="2520280"/>
          </a:xfrm>
        </p:spPr>
        <p:txBody>
          <a:bodyPr/>
          <a:lstStyle/>
          <a:p>
            <a:r>
              <a:rPr lang="sv-SE" dirty="0"/>
              <a:t>Generellt tillstånd</a:t>
            </a:r>
            <a:br>
              <a:rPr lang="sv-SE" dirty="0"/>
            </a:br>
            <a:br>
              <a:rPr lang="sv-SE" dirty="0"/>
            </a:br>
            <a:br>
              <a:rPr lang="sv-SE" dirty="0"/>
            </a:br>
            <a:br>
              <a:rPr lang="sv-SE" dirty="0"/>
            </a:br>
            <a:endParaRPr lang="sv-SE" dirty="0"/>
          </a:p>
          <a:p>
            <a:r>
              <a:rPr lang="sv-SE" dirty="0"/>
              <a:t>Särskilt tillstånd</a:t>
            </a:r>
          </a:p>
        </p:txBody>
      </p:sp>
      <p:sp>
        <p:nvSpPr>
          <p:cNvPr id="3" name="Speech Bubble: Rectangle 2"/>
          <p:cNvSpPr/>
          <p:nvPr/>
        </p:nvSpPr>
        <p:spPr bwMode="auto">
          <a:xfrm>
            <a:off x="5319633" y="2318348"/>
            <a:ext cx="4556510" cy="1099986"/>
          </a:xfrm>
          <a:prstGeom prst="wedgeRectCallout">
            <a:avLst>
              <a:gd name="adj1" fmla="val -71590"/>
              <a:gd name="adj2" fmla="val -30746"/>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v-SE" sz="2400" b="0" i="0" u="none" strike="noStrike" cap="none" normalizeH="0" baseline="0" dirty="0">
                <a:ln>
                  <a:noFill/>
                </a:ln>
                <a:solidFill>
                  <a:schemeClr val="tx1"/>
                </a:solidFill>
                <a:effectLst/>
                <a:latin typeface="Times New Roman" charset="0"/>
              </a:rPr>
              <a:t>Gäller för ett län</a:t>
            </a: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sv-SE" dirty="0">
                <a:solidFill>
                  <a:schemeClr val="tx1"/>
                </a:solidFill>
                <a:latin typeface="Times New Roman" charset="0"/>
              </a:rPr>
              <a:t>Söks årsvis</a:t>
            </a:r>
            <a:endParaRPr kumimoji="0" lang="sv-SE" sz="2400" b="0" i="0" u="none" strike="noStrike" cap="none" normalizeH="0" baseline="0" dirty="0">
              <a:ln>
                <a:noFill/>
              </a:ln>
              <a:solidFill>
                <a:schemeClr val="tx1"/>
              </a:solidFill>
              <a:effectLst/>
              <a:latin typeface="Times New Roman" charset="0"/>
            </a:endParaRPr>
          </a:p>
        </p:txBody>
      </p:sp>
      <p:sp>
        <p:nvSpPr>
          <p:cNvPr id="6" name="Speech Bubble: Rectangle 5"/>
          <p:cNvSpPr/>
          <p:nvPr/>
        </p:nvSpPr>
        <p:spPr bwMode="auto">
          <a:xfrm>
            <a:off x="5264708" y="4360057"/>
            <a:ext cx="4556510" cy="1584176"/>
          </a:xfrm>
          <a:prstGeom prst="wedgeRectCallout">
            <a:avLst>
              <a:gd name="adj1" fmla="val -71590"/>
              <a:gd name="adj2" fmla="val -30746"/>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v-SE" sz="2400" b="0" i="0" u="none" strike="noStrike" cap="none" normalizeH="0" baseline="0" dirty="0">
                <a:ln>
                  <a:noFill/>
                </a:ln>
                <a:solidFill>
                  <a:schemeClr val="tx1"/>
                </a:solidFill>
                <a:effectLst/>
                <a:latin typeface="Times New Roman" charset="0"/>
              </a:rPr>
              <a:t>Gäller för ett upplag</a:t>
            </a: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sv-SE" dirty="0">
                <a:solidFill>
                  <a:schemeClr val="tx1"/>
                </a:solidFill>
                <a:latin typeface="Times New Roman" charset="0"/>
              </a:rPr>
              <a:t>Söks vid varje tillfälle</a:t>
            </a:r>
          </a:p>
          <a:p>
            <a:pPr marL="799983" lvl="1" indent="-342900">
              <a:buFont typeface="Arial" panose="020B0604020202020204" pitchFamily="34" charset="0"/>
              <a:buChar char="•"/>
            </a:pPr>
            <a:r>
              <a:rPr lang="sv-SE" dirty="0">
                <a:solidFill>
                  <a:schemeClr val="tx1"/>
                </a:solidFill>
                <a:latin typeface="Times New Roman" charset="0"/>
              </a:rPr>
              <a:t>Benämns ibland som</a:t>
            </a:r>
            <a:br>
              <a:rPr lang="sv-SE" dirty="0">
                <a:solidFill>
                  <a:schemeClr val="tx1"/>
                </a:solidFill>
                <a:latin typeface="Times New Roman" charset="0"/>
              </a:rPr>
            </a:br>
            <a:r>
              <a:rPr lang="sv-SE" dirty="0">
                <a:solidFill>
                  <a:schemeClr val="tx1"/>
                </a:solidFill>
                <a:latin typeface="Times New Roman" charset="0"/>
              </a:rPr>
              <a:t>”tillstånd för enstaka upplag”</a:t>
            </a:r>
          </a:p>
        </p:txBody>
      </p:sp>
    </p:spTree>
    <p:extLst>
      <p:ext uri="{BB962C8B-B14F-4D97-AF65-F5344CB8AC3E}">
        <p14:creationId xmlns:p14="http://schemas.microsoft.com/office/powerpoint/2010/main" val="86455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060" y="501485"/>
            <a:ext cx="8638158" cy="1332673"/>
          </a:xfrm>
        </p:spPr>
        <p:txBody>
          <a:bodyPr/>
          <a:lstStyle/>
          <a:p>
            <a:r>
              <a:rPr lang="sv-SE" sz="4000" b="0" dirty="0"/>
              <a:t>Det finns två typer av tillstånd</a:t>
            </a:r>
            <a:br>
              <a:rPr lang="sv-SE" sz="4000" b="0" dirty="0"/>
            </a:br>
            <a:r>
              <a:rPr lang="sv-SE" sz="4000" b="0" dirty="0"/>
              <a:t>för upplag vid allmänna vägar</a:t>
            </a:r>
          </a:p>
        </p:txBody>
      </p:sp>
      <p:sp>
        <p:nvSpPr>
          <p:cNvPr id="5" name="Text Placeholder 4"/>
          <p:cNvSpPr>
            <a:spLocks noGrp="1"/>
          </p:cNvSpPr>
          <p:nvPr>
            <p:ph type="body" sz="quarter" idx="10"/>
          </p:nvPr>
        </p:nvSpPr>
        <p:spPr>
          <a:xfrm>
            <a:off x="1183060" y="2338214"/>
            <a:ext cx="8208962" cy="2520280"/>
          </a:xfrm>
        </p:spPr>
        <p:txBody>
          <a:bodyPr/>
          <a:lstStyle/>
          <a:p>
            <a:r>
              <a:rPr lang="sv-SE" dirty="0"/>
              <a:t>Generellt tillstånd</a:t>
            </a:r>
            <a:br>
              <a:rPr lang="sv-SE" dirty="0"/>
            </a:br>
            <a:br>
              <a:rPr lang="sv-SE" dirty="0"/>
            </a:br>
            <a:br>
              <a:rPr lang="sv-SE" dirty="0"/>
            </a:br>
            <a:br>
              <a:rPr lang="sv-SE" dirty="0"/>
            </a:br>
            <a:endParaRPr lang="sv-SE" dirty="0"/>
          </a:p>
          <a:p>
            <a:r>
              <a:rPr lang="sv-SE" dirty="0"/>
              <a:t>Särskilt tillstånd</a:t>
            </a:r>
          </a:p>
        </p:txBody>
      </p:sp>
      <p:sp>
        <p:nvSpPr>
          <p:cNvPr id="3" name="Speech Bubble: Rectangle 2"/>
          <p:cNvSpPr/>
          <p:nvPr/>
        </p:nvSpPr>
        <p:spPr bwMode="auto">
          <a:xfrm>
            <a:off x="5319633" y="2318348"/>
            <a:ext cx="4556510" cy="1584176"/>
          </a:xfrm>
          <a:prstGeom prst="wedgeRectCallout">
            <a:avLst>
              <a:gd name="adj1" fmla="val -71590"/>
              <a:gd name="adj2" fmla="val -30746"/>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v-SE" sz="2400" b="0" i="0" u="none" strike="noStrike" cap="none" normalizeH="0" baseline="0" dirty="0">
                <a:ln>
                  <a:noFill/>
                </a:ln>
                <a:solidFill>
                  <a:schemeClr val="tx1"/>
                </a:solidFill>
                <a:effectLst/>
                <a:latin typeface="Times New Roman" charset="0"/>
              </a:rPr>
              <a:t>Vägnummer över 500</a:t>
            </a: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sv-SE" dirty="0">
                <a:solidFill>
                  <a:schemeClr val="tx1"/>
                </a:solidFill>
                <a:latin typeface="Times New Roman" charset="0"/>
              </a:rPr>
              <a:t>Max 80 km/tim</a:t>
            </a: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v-SE" sz="2400" b="0" i="0" u="none" strike="noStrike" cap="none" normalizeH="0" baseline="0" dirty="0">
                <a:ln>
                  <a:noFill/>
                </a:ln>
                <a:solidFill>
                  <a:schemeClr val="tx1"/>
                </a:solidFill>
                <a:effectLst/>
                <a:latin typeface="Times New Roman" charset="0"/>
              </a:rPr>
              <a:t>Färre än 2000</a:t>
            </a:r>
            <a:r>
              <a:rPr kumimoji="0" lang="sv-SE" sz="2400" b="0" i="0" u="none" strike="noStrike" cap="none" normalizeH="0" dirty="0">
                <a:ln>
                  <a:noFill/>
                </a:ln>
                <a:solidFill>
                  <a:schemeClr val="tx1"/>
                </a:solidFill>
                <a:effectLst/>
                <a:latin typeface="Times New Roman" charset="0"/>
              </a:rPr>
              <a:t> fordon per dygn</a:t>
            </a: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sv-SE" baseline="0" dirty="0">
                <a:solidFill>
                  <a:schemeClr val="tx1"/>
                </a:solidFill>
                <a:latin typeface="Times New Roman" charset="0"/>
              </a:rPr>
              <a:t>Där instruktionen</a:t>
            </a:r>
            <a:r>
              <a:rPr lang="sv-SE" dirty="0">
                <a:solidFill>
                  <a:schemeClr val="tx1"/>
                </a:solidFill>
                <a:latin typeface="Times New Roman" charset="0"/>
              </a:rPr>
              <a:t> går att följa</a:t>
            </a:r>
            <a:endParaRPr kumimoji="0" lang="sv-SE" sz="2400" b="0" i="0" u="none" strike="noStrike" cap="none" normalizeH="0" baseline="0" dirty="0">
              <a:ln>
                <a:noFill/>
              </a:ln>
              <a:solidFill>
                <a:schemeClr val="tx1"/>
              </a:solidFill>
              <a:effectLst/>
              <a:latin typeface="Times New Roman" charset="0"/>
            </a:endParaRPr>
          </a:p>
        </p:txBody>
      </p:sp>
      <p:sp>
        <p:nvSpPr>
          <p:cNvPr id="6" name="Speech Bubble: Rectangle 5"/>
          <p:cNvSpPr/>
          <p:nvPr/>
        </p:nvSpPr>
        <p:spPr bwMode="auto">
          <a:xfrm>
            <a:off x="5319633" y="4282430"/>
            <a:ext cx="4556510" cy="1584176"/>
          </a:xfrm>
          <a:prstGeom prst="wedgeRectCallout">
            <a:avLst>
              <a:gd name="adj1" fmla="val -71590"/>
              <a:gd name="adj2" fmla="val -30746"/>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v-SE" sz="2400" b="0" i="0" u="none" strike="noStrike" cap="none" normalizeH="0" baseline="0" dirty="0">
                <a:ln>
                  <a:noFill/>
                </a:ln>
                <a:solidFill>
                  <a:schemeClr val="tx1"/>
                </a:solidFill>
                <a:effectLst/>
                <a:latin typeface="Times New Roman" charset="0"/>
              </a:rPr>
              <a:t>Där</a:t>
            </a:r>
            <a:r>
              <a:rPr kumimoji="0" lang="sv-SE" sz="2400" b="0" i="0" u="none" strike="noStrike" cap="none" normalizeH="0" dirty="0">
                <a:ln>
                  <a:noFill/>
                </a:ln>
                <a:solidFill>
                  <a:schemeClr val="tx1"/>
                </a:solidFill>
                <a:effectLst/>
                <a:latin typeface="Times New Roman" charset="0"/>
              </a:rPr>
              <a:t> punkterna ovan inte uppfylls</a:t>
            </a: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sv-SE" baseline="0" dirty="0">
                <a:solidFill>
                  <a:schemeClr val="tx1"/>
                </a:solidFill>
                <a:latin typeface="Times New Roman" charset="0"/>
              </a:rPr>
              <a:t>Söks för varje enskilt ärende</a:t>
            </a:r>
            <a:endParaRPr kumimoji="0" lang="sv-SE" sz="2400" b="0" i="0" u="none" strike="noStrike" cap="none" normalizeH="0" baseline="0" dirty="0">
              <a:ln>
                <a:noFill/>
              </a:ln>
              <a:solidFill>
                <a:schemeClr val="tx1"/>
              </a:solidFill>
              <a:effectLst/>
              <a:latin typeface="Times New Roman" charset="0"/>
            </a:endParaRPr>
          </a:p>
        </p:txBody>
      </p:sp>
    </p:spTree>
    <p:extLst>
      <p:ext uri="{BB962C8B-B14F-4D97-AF65-F5344CB8AC3E}">
        <p14:creationId xmlns:p14="http://schemas.microsoft.com/office/powerpoint/2010/main" val="3511999774"/>
      </p:ext>
    </p:extLst>
  </p:cSld>
  <p:clrMapOvr>
    <a:masterClrMapping/>
  </p:clrMapOvr>
</p:sld>
</file>

<file path=ppt/theme/theme1.xml><?xml version="1.0" encoding="utf-8"?>
<a:theme xmlns:a="http://schemas.openxmlformats.org/drawingml/2006/main" name="Skogforskmall">
  <a:themeElements>
    <a:clrScheme name="Custom 2">
      <a:dk1>
        <a:srgbClr val="000000"/>
      </a:dk1>
      <a:lt1>
        <a:srgbClr val="FFFFFF"/>
      </a:lt1>
      <a:dk2>
        <a:srgbClr val="000000"/>
      </a:dk2>
      <a:lt2>
        <a:srgbClr val="FFFFFF"/>
      </a:lt2>
      <a:accent1>
        <a:srgbClr val="00A5E3"/>
      </a:accent1>
      <a:accent2>
        <a:srgbClr val="FFCE34"/>
      </a:accent2>
      <a:accent3>
        <a:srgbClr val="75C044"/>
      </a:accent3>
      <a:accent4>
        <a:srgbClr val="E1058C"/>
      </a:accent4>
      <a:accent5>
        <a:srgbClr val="B5D334"/>
      </a:accent5>
      <a:accent6>
        <a:srgbClr val="00ABBD"/>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tandardformgivning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Standardformgivning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Skogforskmall</Template>
  <TotalTime>4128</TotalTime>
  <Words>2444</Words>
  <Application>Microsoft Office PowerPoint</Application>
  <PresentationFormat>Custom</PresentationFormat>
  <Paragraphs>387</Paragraphs>
  <Slides>41</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Narrow</vt:lpstr>
      <vt:lpstr>Calibri</vt:lpstr>
      <vt:lpstr>Times New Roman</vt:lpstr>
      <vt:lpstr>Wingdings</vt:lpstr>
      <vt:lpstr>Skogforskmall</vt:lpstr>
      <vt:lpstr>Så lägger du virke och skogsbränsle</vt:lpstr>
      <vt:lpstr>Presentationens upplägg</vt:lpstr>
      <vt:lpstr>Korta fakta</vt:lpstr>
      <vt:lpstr>Begreppsförklaringar</vt:lpstr>
      <vt:lpstr>Begreppsförklaringar</vt:lpstr>
      <vt:lpstr>När måste man söka tillstånd?</vt:lpstr>
      <vt:lpstr>Tillstånd krävs alltid</vt:lpstr>
      <vt:lpstr>Det finns två typer av tillstånd  för upplag vid allmänna vägar</vt:lpstr>
      <vt:lpstr>Det finns två typer av tillstånd för upplag vid allmänna vägar</vt:lpstr>
      <vt:lpstr>Generellt tillstånd, 2 st.</vt:lpstr>
      <vt:lpstr>Det är enkelt att söka tillstånden</vt:lpstr>
      <vt:lpstr>Så fungerar det</vt:lpstr>
      <vt:lpstr>Så fungerar det</vt:lpstr>
      <vt:lpstr>Så fungerar det</vt:lpstr>
      <vt:lpstr>Följ instruktionen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Sammanfattningsvis …</vt:lpstr>
      <vt:lpstr>Generella tillstånd</vt:lpstr>
    </vt:vector>
  </TitlesOfParts>
  <Company>Skogforsk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lägger du virket</dc:title>
  <dc:creator>Tomas Johannesson</dc:creator>
  <cp:lastModifiedBy>Johannesson Tomas</cp:lastModifiedBy>
  <cp:revision>61</cp:revision>
  <cp:lastPrinted>1601-01-01T00:00:00Z</cp:lastPrinted>
  <dcterms:created xsi:type="dcterms:W3CDTF">2011-03-16T15:34:53Z</dcterms:created>
  <dcterms:modified xsi:type="dcterms:W3CDTF">2016-11-30T10:28:03Z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